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92" r:id="rId2"/>
    <p:sldMasterId id="2147483955" r:id="rId3"/>
  </p:sldMasterIdLst>
  <p:notesMasterIdLst>
    <p:notesMasterId r:id="rId28"/>
  </p:notesMasterIdLst>
  <p:sldIdLst>
    <p:sldId id="256" r:id="rId4"/>
    <p:sldId id="290" r:id="rId5"/>
    <p:sldId id="289" r:id="rId6"/>
    <p:sldId id="291" r:id="rId7"/>
    <p:sldId id="295" r:id="rId8"/>
    <p:sldId id="259" r:id="rId9"/>
    <p:sldId id="263" r:id="rId10"/>
    <p:sldId id="269" r:id="rId11"/>
    <p:sldId id="268" r:id="rId12"/>
    <p:sldId id="294" r:id="rId13"/>
    <p:sldId id="265" r:id="rId14"/>
    <p:sldId id="301" r:id="rId15"/>
    <p:sldId id="300" r:id="rId16"/>
    <p:sldId id="296" r:id="rId17"/>
    <p:sldId id="299" r:id="rId18"/>
    <p:sldId id="283" r:id="rId19"/>
    <p:sldId id="266" r:id="rId20"/>
    <p:sldId id="292" r:id="rId21"/>
    <p:sldId id="293" r:id="rId22"/>
    <p:sldId id="288" r:id="rId23"/>
    <p:sldId id="285" r:id="rId24"/>
    <p:sldId id="297" r:id="rId25"/>
    <p:sldId id="25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5" autoAdjust="0"/>
    <p:restoredTop sz="94660"/>
  </p:normalViewPr>
  <p:slideViewPr>
    <p:cSldViewPr>
      <p:cViewPr>
        <p:scale>
          <a:sx n="68" d="100"/>
          <a:sy n="68" d="100"/>
        </p:scale>
        <p:origin x="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5864E-74D2-4FE1-90FC-681B9DCB74E0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B48BC-6562-4DD6-8E03-8BB0A80E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9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4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2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7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5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0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5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5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94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1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75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7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81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1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28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13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24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9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99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8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6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22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36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99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38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379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2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7973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30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33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6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0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7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4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8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9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3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bukva.ae/510-tm_large_default/mukha-cokotukha-chukovskij-k.jpg" TargetMode="External"/><Relationship Id="rId3" Type="http://schemas.openxmlformats.org/officeDocument/2006/relationships/hyperlink" Target="http://web-dorogi.ru/wp-content/uploads/2016/04/chukovski-696x814.jpg" TargetMode="External"/><Relationship Id="rId7" Type="http://schemas.openxmlformats.org/officeDocument/2006/relationships/hyperlink" Target="http://laterna.ge/fina_images/8582.jpg" TargetMode="External"/><Relationship Id="rId2" Type="http://schemas.openxmlformats.org/officeDocument/2006/relationships/hyperlink" Target="http://www.olgabor.com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robinstore.ru/images/53/barmaley_avtor_chukovskiy_ki.jpg" TargetMode="External"/><Relationship Id="rId5" Type="http://schemas.openxmlformats.org/officeDocument/2006/relationships/hyperlink" Target="http://deti-i-mama.ru/wp-content/uploads/2016/04/moidodyr-i-griaznulia.jpg" TargetMode="External"/><Relationship Id="rId4" Type="http://schemas.openxmlformats.org/officeDocument/2006/relationships/hyperlink" Target="http://rulibs.com/ru_zar/child_verse/chukovskiy/9/i_090.png" TargetMode="External"/><Relationship Id="rId9" Type="http://schemas.openxmlformats.org/officeDocument/2006/relationships/hyperlink" Target="http://kmx.kz/pic/59bc1808d4eda59bc1808d4f10_720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bringjimhome.com/download/-_oc8OolOuv_0Wk3lFbo6zoi7Y4unBjYWB5-hUe74gNjJHfVOl_MPIGDAKbluv3hqHrh5YAWs8FM4fcm4vUwc3ijZYlPywzymml09osTtD0/%D0%9A%D0%BE%D1%80%D0%BD%D0%B5%D1%8F+%D0%A7%D1%83%D0%BA%D0%BE%D0%B2%D1%81%D0%BA%D0%B8%D0%B9+%D0%9C%D1%83%D1%85%D0%B0+%D0%A6%D0%BE%D0%BA%D0%BE%D1%82%D1%83%D1%85%D0%B0(bringjimhome.com).mp3" TargetMode="External"/><Relationship Id="rId13" Type="http://schemas.openxmlformats.org/officeDocument/2006/relationships/hyperlink" Target="http://bringjimhome.com/download/-_oc8OolOuv_0Wk3lFbo65-KDBfVKMar7VNmoPlvPjaUYr7gXlqt6VG3IbMQGD5VyRVW0ci_tq-jqozITzvplHCnOsB5PFcTgaUgFr4qhdE/%D0%A1%D0%BA%D0%B0%D0%B7%D0%BA%D0%B8+%D0%A7%D1%83%D0%BA%D0%BE%D0%B2%D1%81%D0%BA%D0%BE%D0%B3%D0%BE+%D0%9A%D1%80%D0%BE%D0%BA%D0%BE%D0%B4%D0%B8%D0%BB(bringjimhome.com).mp3" TargetMode="External"/><Relationship Id="rId3" Type="http://schemas.openxmlformats.org/officeDocument/2006/relationships/hyperlink" Target="https://cdn.sima-land.ru/items/665260/0/700-nw.jpg" TargetMode="External"/><Relationship Id="rId7" Type="http://schemas.openxmlformats.org/officeDocument/2006/relationships/hyperlink" Target="http://bringjimhome.com/download/-_oc8OolOuv_0Wk3lFbo6wZkgJJ0JkzIffUbE3HR1qU7zrANHVmzGhtHPzo5sMygouHSMLOIHGdZhgZBb2knyj861yJcFmZ9vcEsWO41uiw/%D0%A7%D1%83%D0%BA%D0%BE%D0%B2%D1%81%D0%BA%D0%B8%D0%B9+%D0%A2%D0%B5%D0%BB%D0%B5%D1%84%D0%BE%D0%BD(bringjimhome.com).mp3" TargetMode="External"/><Relationship Id="rId12" Type="http://schemas.openxmlformats.org/officeDocument/2006/relationships/hyperlink" Target="http://bringjimhome.com/download/-_oc8OolOuv_0Wk3lFbo66rvfNvRq-dzH8Kfm1eXbQxxQDGoZrT26xwcMtUiGEjCzVB177zbfX67lCB9XwncwEXeZVPhFD9xLqlukbMQZLo/%D0%A1%D0%BA%D0%B0%D0%B7%D0%BA%D0%B8+%D0%A7%D1%83%D0%BA%D0%BE%D0%B2%D1%81%D0%BA%D0%BE%D0%B3%D0%BE+%D0%9C%D0%BE%D0%B9%D0%B4%D0%BE%D0%B4%D1%8B%D1%80(bringjimhome.com).mp3" TargetMode="External"/><Relationship Id="rId2" Type="http://schemas.openxmlformats.org/officeDocument/2006/relationships/hyperlink" Target="https://ru5.anyfad.com/items/t1@d154ff60-5a9c-46b3-9dcd-49facfa4de17/Tarakanishhe--Korney-Chukovskiy.jpg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bringjimhome.com/download/-_oc8OolOuv_0Wk3lFbo678FDiMt_WgkVSLNSIfdijwKOqMnyMdGeVnia4bkAqY9evsTX7Zg3w4lHiwb239wWE69Hgl1Q7boHIShrx7mCaY/%D0%9A%D0%BE%D1%80%D0%BD%D0%B5%D0%B9+%D0%A7%D1%83%D0%BA%D0%BE%D0%B2%D1%81%D0%BA%D0%B8%D0%B9+%D0%91%D0%B0%D1%80%D0%BC%D0%B0%D0%BB%D0%B5%D0%B9(bringjimhome.com).mp3" TargetMode="External"/><Relationship Id="rId11" Type="http://schemas.openxmlformats.org/officeDocument/2006/relationships/hyperlink" Target="http://bringjimhome.com/download/-_oc8OolOuv_0Wk3lFbo642nBzdkUr8AZP_qqdS0k_C7gSDSvj3DjUxzTnHb6vppn8sRli7dXGVFlOXyWgXg5d17_awZ4W_EwLuiEEcTEgI/%D0%A1%D0%BA%D0%B0%D0%B7%D0%BA%D0%B8+%D0%A7%D1%83%D0%BA%D0%BE%D0%B2%D1%81%D0%BA%D0%BE%D0%B3%D0%BE+%D0%A4%D0%B5%D0%B4%D0%BE%D1%80%D0%B8%D0%BD%D0%BE+%D0%B3%D0%BE%D1%80%D0%B5(bringjimhome.com).mp3" TargetMode="External"/><Relationship Id="rId5" Type="http://schemas.openxmlformats.org/officeDocument/2006/relationships/hyperlink" Target="http://skazkibasni.ru/wp-content/uploads/2017/09/%D0%B5%D1%80%D0%B5%D1%80.jpg" TargetMode="External"/><Relationship Id="rId10" Type="http://schemas.openxmlformats.org/officeDocument/2006/relationships/hyperlink" Target="http://bringjimhome.com/download/-_oc8OolOuv_0Wk3lFbo6_yhjnuls0sxn7mJhnMpZaxjABqjP7-RaHgBZR2vqZ5D0ho34WuJ_hSvHU8XqfR0a51M06e7bhlIN_vVT9ncHig/%D0%A7%D1%83%D0%BA%D0%BE%D0%B2%D1%81%D0%BA%D0%B8%D0%B9+%D0%A2%D0%B0%D1%80%D0%B0%D0%BA%D0%B0%D0%BD%D0%B8%D1%89%D0%B5(bringjimhome.com).mp3" TargetMode="External"/><Relationship Id="rId4" Type="http://schemas.openxmlformats.org/officeDocument/2006/relationships/hyperlink" Target="http://www.booksiti.net.ru/books/45604650.jpg" TargetMode="External"/><Relationship Id="rId9" Type="http://schemas.openxmlformats.org/officeDocument/2006/relationships/hyperlink" Target="http://bringjimhome.com/download/-_oc8OolOuv_0Wk3lFbo617aJwXHk5B1DN_QwomUyMNEITmGxKjHyFJEjsfZYVcN8dJlUzWN4tDTh3XmN4H6fVTk29SU_b47OsHe7l0TPy4/%D0%A1%D0%BA%D0%B0%D0%B7%D0%BA%D0%B8+%D0%9A%D0%BE%D1%80%D0%BD%D0%B5%D1%8F+%D0%A7%D1%83%D0%BA%D0%BE%D0%B2%D1%81%D0%BA%D0%BE%D0%B3%D0%BE+%D0%90%D0%B9%D0%B1%D0%BE%D0%BB%D0%B8%D1%82(bringjimhome.com)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96520" y="548680"/>
            <a:ext cx="750099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0">
                  <a:noFill/>
                  <a:prstDash val="solid"/>
                </a:ln>
                <a:solidFill>
                  <a:srgbClr val="8A0000"/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К. И. Чуковский «Телефон», «Путаница»</a:t>
            </a:r>
          </a:p>
          <a:p>
            <a:pPr algn="ctr">
              <a:defRPr/>
            </a:pPr>
            <a:endParaRPr lang="ru-RU" sz="2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8A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b="1" dirty="0">
                <a:ln w="1905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Литературное чтение</a:t>
            </a:r>
          </a:p>
          <a:p>
            <a:pPr algn="ctr">
              <a:defRPr/>
            </a:pPr>
            <a:r>
              <a:rPr lang="ru-RU" sz="2800" b="1" dirty="0">
                <a:ln w="1905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 класс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404977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rgbClr val="8A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2163" y="1275966"/>
            <a:ext cx="49625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20262287">
            <a:off x="717520" y="1829070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Т</a:t>
            </a:r>
            <a:endParaRPr lang="ru-RU" sz="72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69370">
            <a:off x="1428133" y="897662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Е</a:t>
            </a:r>
            <a:endParaRPr lang="ru-RU" sz="7200" b="1" dirty="0">
              <a:ln w="1905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70101">
            <a:off x="2601281" y="366797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905">
                  <a:solidFill>
                    <a:srgbClr val="0099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Л</a:t>
            </a:r>
            <a:endParaRPr lang="ru-RU" sz="7200" b="1" dirty="0">
              <a:ln w="1905">
                <a:solidFill>
                  <a:srgbClr val="0099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8572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Е</a:t>
            </a:r>
            <a:endParaRPr lang="ru-RU" sz="7200" b="1" dirty="0">
              <a:ln w="1905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03778">
            <a:off x="5051318" y="289782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Ф</a:t>
            </a:r>
            <a:endParaRPr lang="ru-RU" sz="72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32845">
            <a:off x="6207066" y="82090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905"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</a:t>
            </a:r>
            <a:endParaRPr lang="ru-RU" sz="7200" b="1" dirty="0">
              <a:ln w="1905">
                <a:solidFill>
                  <a:srgbClr val="CC3399"/>
                </a:solidFill>
              </a:ln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647116">
            <a:off x="7072330" y="1857364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</a:t>
            </a:r>
            <a:endParaRPr lang="ru-RU" sz="7200" b="1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deti-online.com_-_telefon">
            <a:hlinkClick r:id="" action="ppaction://media"/>
            <a:extLst>
              <a:ext uri="{FF2B5EF4-FFF2-40B4-BE49-F238E27FC236}">
                <a16:creationId xmlns:a16="http://schemas.microsoft.com/office/drawing/2014/main" id="{70BAE1CF-8107-40B9-BE20-333AC37E3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140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36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545" t="8427" r="4545" b="5196"/>
          <a:stretch>
            <a:fillRect/>
          </a:stretch>
        </p:blipFill>
        <p:spPr bwMode="auto">
          <a:xfrm flipH="1">
            <a:off x="857224" y="500042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b="6249"/>
          <a:stretch>
            <a:fillRect/>
          </a:stretch>
        </p:blipFill>
        <p:spPr bwMode="auto">
          <a:xfrm>
            <a:off x="3286116" y="3143248"/>
            <a:ext cx="31432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642918"/>
            <a:ext cx="3429002" cy="229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939C1-9B48-4ECA-86FD-237AAB9E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45BE5-B08D-4525-A76E-E731150B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404663"/>
            <a:ext cx="6048672" cy="6122745"/>
          </a:xfrm>
        </p:spPr>
        <p:txBody>
          <a:bodyPr>
            <a:normAutofit lnSpcReduction="10000"/>
          </a:bodyPr>
          <a:lstStyle/>
          <a:p>
            <a:r>
              <a:rPr lang="ru-RU" sz="2000" b="1" i="1" dirty="0"/>
              <a:t>Ехали медведи  </a:t>
            </a:r>
          </a:p>
          <a:p>
            <a:r>
              <a:rPr lang="ru-RU" sz="2000" b="1" i="1" dirty="0"/>
              <a:t>На велосипеде.</a:t>
            </a:r>
            <a:endParaRPr lang="ru-RU" sz="2000" b="1" dirty="0"/>
          </a:p>
          <a:p>
            <a:r>
              <a:rPr lang="ru-RU" sz="2000" b="1" i="1" dirty="0"/>
              <a:t>А за ними кот  </a:t>
            </a:r>
          </a:p>
          <a:p>
            <a:r>
              <a:rPr lang="ru-RU" sz="2000" b="1" i="1" dirty="0"/>
              <a:t>Задом наперёд,</a:t>
            </a:r>
            <a:endParaRPr lang="ru-RU" sz="2000" b="1" dirty="0"/>
          </a:p>
          <a:p>
            <a:r>
              <a:rPr lang="ru-RU" sz="2000" b="1" i="1" dirty="0"/>
              <a:t>А за ним комарики  </a:t>
            </a:r>
          </a:p>
          <a:p>
            <a:r>
              <a:rPr lang="ru-RU" sz="2000" b="1" i="1" dirty="0"/>
              <a:t>На воздушном шарике.</a:t>
            </a:r>
            <a:endParaRPr lang="ru-RU" sz="2000" b="1" dirty="0"/>
          </a:p>
          <a:p>
            <a:r>
              <a:rPr lang="ru-RU" sz="2000" b="1" i="1" dirty="0"/>
              <a:t>А за ними раки  </a:t>
            </a:r>
          </a:p>
          <a:p>
            <a:r>
              <a:rPr lang="ru-RU" sz="2000" b="1" i="1" dirty="0"/>
              <a:t>На хромой собаке.</a:t>
            </a:r>
            <a:endParaRPr lang="ru-RU" sz="2000" b="1" dirty="0"/>
          </a:p>
          <a:p>
            <a:r>
              <a:rPr lang="ru-RU" sz="2000" b="1" i="1" dirty="0"/>
              <a:t>Волки на кобыле.,</a:t>
            </a:r>
            <a:endParaRPr lang="ru-RU" sz="2000" b="1" dirty="0"/>
          </a:p>
          <a:p>
            <a:r>
              <a:rPr lang="ru-RU" sz="2000" b="1" i="1" dirty="0"/>
              <a:t>Львы в автомобиле.</a:t>
            </a:r>
            <a:endParaRPr lang="ru-RU" sz="2000" b="1" dirty="0"/>
          </a:p>
          <a:p>
            <a:r>
              <a:rPr lang="ru-RU" sz="2000" b="1" i="1" dirty="0"/>
              <a:t>Зайчики </a:t>
            </a:r>
          </a:p>
          <a:p>
            <a:r>
              <a:rPr lang="ru-RU" sz="2000" b="1" i="1" dirty="0"/>
              <a:t>В трамвайчике.</a:t>
            </a:r>
            <a:endParaRPr lang="ru-RU" sz="2000" b="1" dirty="0"/>
          </a:p>
          <a:p>
            <a:r>
              <a:rPr lang="ru-RU" sz="2000" b="1" i="1" dirty="0"/>
              <a:t>Жаба на метле… </a:t>
            </a:r>
          </a:p>
          <a:p>
            <a:r>
              <a:rPr lang="ru-RU" sz="2000" b="1" i="1" dirty="0"/>
              <a:t>Едут и смеются, </a:t>
            </a:r>
          </a:p>
          <a:p>
            <a:r>
              <a:rPr lang="ru-RU" sz="2000" b="1" i="1" dirty="0"/>
              <a:t>Пряники жуют.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64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B6E38-5C21-4687-B102-E84EBEC2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F0C895-D160-45CC-8B3E-8A5E8EB2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7776864" cy="5112568"/>
          </a:xfrm>
        </p:spPr>
        <p:txBody>
          <a:bodyPr>
            <a:normAutofit/>
          </a:bodyPr>
          <a:lstStyle/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Не звоните по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пустякам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Звоните только по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важным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вопросам.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слушайте собеседника.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Используйте в разговоре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вежливые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Не звоните очень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рано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поздно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0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36822-F558-40D6-B4C5-C22DB1B9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204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C057A7-49FA-4EB5-89E4-C7F2311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5832"/>
            <a:ext cx="7704856" cy="5112568"/>
          </a:xfrm>
        </p:spPr>
        <p:txBody>
          <a:bodyPr/>
          <a:lstStyle/>
          <a:p>
            <a:pPr lvl="0"/>
            <a:r>
              <a:rPr lang="ru-RU" sz="3600" dirty="0"/>
              <a:t>Знакомство с биографией и  творчеством писателя</a:t>
            </a:r>
          </a:p>
          <a:p>
            <a:pPr lvl="0"/>
            <a:r>
              <a:rPr lang="ru-RU" sz="3600" dirty="0"/>
              <a:t>Знакомство с новым произведением.</a:t>
            </a:r>
          </a:p>
          <a:p>
            <a:pPr lvl="0"/>
            <a:r>
              <a:rPr lang="ru-RU" sz="3600" dirty="0"/>
              <a:t>Чтение и выполнение заданий к тексту.</a:t>
            </a:r>
          </a:p>
          <a:p>
            <a:pPr lvl="0"/>
            <a:r>
              <a:rPr lang="ru-RU" sz="3600" dirty="0"/>
              <a:t>Подведение  итогов.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82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08C54-2351-435D-91C2-8909FFC4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118813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0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7958166" cy="626511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Очень нравятся нам сказки.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Любим мы и волшебство.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Подражаем кошкам, мышкам,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Не боимся никого.</a:t>
            </a:r>
          </a:p>
          <a:p>
            <a:r>
              <a:rPr lang="ru-RU" sz="2800" dirty="0">
                <a:solidFill>
                  <a:schemeClr val="tx1"/>
                </a:solidFill>
              </a:rPr>
              <a:t> 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Вот берем мы в руки краски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На лице рисуем маски.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Катя стала вдруг лисичкой,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Аня - кошкой, Дима- птичкой.</a:t>
            </a:r>
          </a:p>
          <a:p>
            <a:r>
              <a:rPr lang="ru-RU" sz="2800" dirty="0">
                <a:solidFill>
                  <a:schemeClr val="tx1"/>
                </a:solidFill>
              </a:rPr>
              <a:t> 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Сказка наша оживает</a:t>
            </a:r>
          </a:p>
          <a:p>
            <a:r>
              <a:rPr lang="ru-RU" sz="2800" dirty="0">
                <a:solidFill>
                  <a:schemeClr val="tx1"/>
                </a:solidFill>
              </a:rPr>
              <a:t>И дружить нам помогает.</a:t>
            </a:r>
          </a:p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Картинка 10 из 568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3071802" cy="3634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20641"/>
            <a:ext cx="4896544" cy="605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214678" y="2714620"/>
            <a:ext cx="2214578" cy="428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</a:rPr>
              <a:t>«</a:t>
            </a:r>
            <a:r>
              <a:rPr lang="ru-RU" sz="1700" b="1" dirty="0" err="1">
                <a:solidFill>
                  <a:prstClr val="black"/>
                </a:solidFill>
              </a:rPr>
              <a:t>Тараканище</a:t>
            </a:r>
            <a:r>
              <a:rPr lang="ru-RU" sz="1600" b="1" dirty="0">
                <a:solidFill>
                  <a:prstClr val="black"/>
                </a:solidFill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Лечит маленьких детей,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Лечит птичек и зверей,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Сквозь очки свои глядит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Добрый доктор…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714488"/>
            <a:ext cx="2928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А посуда вперёд и вперёд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По полям, по болотам идёт.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И чайник сказал утюгу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- Я больше идти…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714488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Только вдруг из – за кусточка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Из-за синего лесочка,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Из далёких из полей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Прилетает…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786058"/>
            <a:ext cx="116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«Айболит»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786058"/>
            <a:ext cx="1771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«</a:t>
            </a:r>
            <a:r>
              <a:rPr lang="ru-RU" sz="1600" b="1" dirty="0" err="1">
                <a:solidFill>
                  <a:prstClr val="black"/>
                </a:solidFill>
              </a:rPr>
              <a:t>Федорино</a:t>
            </a:r>
            <a:r>
              <a:rPr lang="ru-RU" sz="1600" b="1" dirty="0">
                <a:solidFill>
                  <a:prstClr val="black"/>
                </a:solidFill>
              </a:rPr>
              <a:t> горе»</a:t>
            </a:r>
            <a:endParaRPr lang="ru-RU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86124"/>
            <a:ext cx="2214578" cy="3286148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 b="4082"/>
          <a:stretch>
            <a:fillRect/>
          </a:stretch>
        </p:blipFill>
        <p:spPr bwMode="auto">
          <a:xfrm>
            <a:off x="500034" y="3214686"/>
            <a:ext cx="2304471" cy="3357586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 l="3030"/>
          <a:stretch>
            <a:fillRect/>
          </a:stretch>
        </p:blipFill>
        <p:spPr bwMode="auto">
          <a:xfrm>
            <a:off x="5929322" y="3286124"/>
            <a:ext cx="2286016" cy="32650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28596" y="58451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Вспомни, какими словами оканчивается строчка, и назови сказку.</a:t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571612"/>
            <a:ext cx="3143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А за ним – то народ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И поёт, и орёт: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- Вот урод, так урод!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Что за нос, что за рот!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И откуда такое…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8576" y="1649905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Солнце по небу гуляло</a:t>
            </a:r>
            <a:br>
              <a:rPr lang="ru-RU" sz="1600" dirty="0"/>
            </a:br>
            <a:r>
              <a:rPr lang="ru-RU" sz="1600" dirty="0"/>
              <a:t>И за тучку забежало.</a:t>
            </a:r>
            <a:br>
              <a:rPr lang="ru-RU" sz="1600" dirty="0"/>
            </a:br>
            <a:r>
              <a:rPr lang="ru-RU" sz="1600" dirty="0"/>
              <a:t>Глянул заинька в окно,</a:t>
            </a:r>
            <a:br>
              <a:rPr lang="ru-RU" sz="1600" dirty="0"/>
            </a:br>
            <a:r>
              <a:rPr lang="ru-RU" sz="1600" dirty="0"/>
              <a:t>Стало заиньке…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785926"/>
            <a:ext cx="3643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Свинки замяукали – мяу – </a:t>
            </a:r>
            <a:r>
              <a:rPr lang="ru-RU" sz="1600" dirty="0" err="1">
                <a:solidFill>
                  <a:prstClr val="black"/>
                </a:solidFill>
              </a:rPr>
              <a:t>мяу</a:t>
            </a:r>
            <a:r>
              <a:rPr lang="ru-RU" sz="1600" dirty="0">
                <a:solidFill>
                  <a:prstClr val="black"/>
                </a:solidFill>
              </a:rPr>
              <a:t>,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Кошечки… (</a:t>
            </a:r>
            <a:r>
              <a:rPr lang="ru-RU" sz="1600" i="1" dirty="0">
                <a:solidFill>
                  <a:prstClr val="black"/>
                </a:solidFill>
              </a:rPr>
              <a:t>захрюкали, хрю- хрю</a:t>
            </a:r>
            <a:r>
              <a:rPr lang="ru-RU" sz="1600" dirty="0">
                <a:solidFill>
                  <a:prstClr val="black"/>
                </a:solidFill>
              </a:rPr>
              <a:t>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857496"/>
            <a:ext cx="1286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«Крокодил»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714620"/>
            <a:ext cx="2009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«Краденое солнце».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2714620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«Путаница»</a:t>
            </a:r>
            <a:endParaRPr lang="ru-RU" sz="16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86124"/>
            <a:ext cx="259273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86124"/>
            <a:ext cx="23895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252429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428596" y="396310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Вспомни, какими словами оканчивается строчка, и назови сказку.</a:t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CF3DD-A343-4933-92E2-BB65BE90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11530"/>
            <a:ext cx="6347713" cy="3929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48FDB-EBAD-4094-A09B-7B0CD8AB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04438"/>
            <a:ext cx="8496944" cy="5421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Он-он-он, он-он-он – у меня зазвонил телефон.</a:t>
            </a:r>
          </a:p>
          <a:p>
            <a:pPr marL="0" indent="0">
              <a:buNone/>
            </a:pPr>
            <a:br>
              <a:rPr lang="ru-RU" sz="2800" dirty="0"/>
            </a:br>
            <a:r>
              <a:rPr lang="ru-RU" sz="2800" dirty="0" err="1"/>
              <a:t>Ыр-ыр-ыр</a:t>
            </a:r>
            <a:r>
              <a:rPr lang="ru-RU" sz="2800" dirty="0"/>
              <a:t>, </a:t>
            </a:r>
            <a:r>
              <a:rPr lang="ru-RU" sz="2800" dirty="0" err="1"/>
              <a:t>ыр-ыр-ыр</a:t>
            </a:r>
            <a:r>
              <a:rPr lang="ru-RU" sz="2800" dirty="0"/>
              <a:t> – любит воду Мойдодыр.</a:t>
            </a:r>
          </a:p>
          <a:p>
            <a:pPr marL="0" indent="0">
              <a:buNone/>
            </a:pPr>
            <a:br>
              <a:rPr lang="ru-RU" sz="2800" dirty="0"/>
            </a:br>
            <a:r>
              <a:rPr lang="ru-RU" sz="2800" dirty="0"/>
              <a:t>Ил-ил-ил, ил-ил-ил – Крокодил солнце в небе проглотил.</a:t>
            </a:r>
          </a:p>
          <a:p>
            <a:pPr marL="0" indent="0">
              <a:buNone/>
            </a:pPr>
            <a:br>
              <a:rPr lang="ru-RU" sz="2800" dirty="0"/>
            </a:br>
            <a:r>
              <a:rPr lang="ru-RU" sz="2800" dirty="0" err="1"/>
              <a:t>Ца-ца-ца</a:t>
            </a:r>
            <a:r>
              <a:rPr lang="ru-RU" sz="2800" dirty="0"/>
              <a:t>, </a:t>
            </a:r>
            <a:r>
              <a:rPr lang="ru-RU" sz="2800" dirty="0" err="1"/>
              <a:t>ца-ца-ца</a:t>
            </a:r>
            <a:r>
              <a:rPr lang="ru-RU" sz="2800" dirty="0"/>
              <a:t>, – нынче Муха-Цокотуха именинница.</a:t>
            </a:r>
          </a:p>
          <a:p>
            <a:pPr marL="0" indent="0">
              <a:buNone/>
            </a:pPr>
            <a:br>
              <a:rPr lang="ru-RU" sz="2800" dirty="0"/>
            </a:br>
            <a:r>
              <a:rPr lang="ru-RU" sz="2800" dirty="0" err="1"/>
              <a:t>Ит-ит-ит</a:t>
            </a:r>
            <a:r>
              <a:rPr lang="ru-RU" sz="2800" dirty="0"/>
              <a:t>, </a:t>
            </a:r>
            <a:r>
              <a:rPr lang="ru-RU" sz="2800" dirty="0" err="1"/>
              <a:t>ит-ит-ит</a:t>
            </a:r>
            <a:r>
              <a:rPr lang="ru-RU" sz="2800" dirty="0"/>
              <a:t> – добрый доктор Айболит.</a:t>
            </a:r>
            <a:br>
              <a:rPr lang="ru-RU" sz="2800" dirty="0"/>
            </a:b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39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714348" y="1000108"/>
            <a:ext cx="82819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Айболит                             бабушка</a:t>
            </a:r>
          </a:p>
          <a:p>
            <a:br>
              <a:rPr lang="ru-RU" sz="3200" b="1" dirty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err="1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Бармалей</a:t>
            </a:r>
            <a:r>
              <a:rPr lang="ru-RU" sz="3200" b="1" dirty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                         доктор</a:t>
            </a:r>
          </a:p>
          <a:p>
            <a:br>
              <a:rPr lang="ru-RU" sz="3200" b="1" dirty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Федора                              разбойник</a:t>
            </a:r>
          </a:p>
          <a:p>
            <a:endParaRPr lang="ru-RU" sz="3200" b="1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200" b="1" dirty="0" err="1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Мойдодыр</a:t>
            </a:r>
            <a:r>
              <a:rPr lang="ru-RU" sz="3200" b="1" dirty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                        муха </a:t>
            </a:r>
          </a:p>
          <a:p>
            <a:endParaRPr lang="ru-RU" sz="3200" b="1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200" b="1" dirty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Цокотуха                           умывальник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99792" y="1340768"/>
            <a:ext cx="2592288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15816" y="2348880"/>
            <a:ext cx="2304256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483768" y="1412776"/>
            <a:ext cx="2880320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131840" y="4293096"/>
            <a:ext cx="223224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843808" y="4293096"/>
            <a:ext cx="252028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Читайте произведения</a:t>
            </a:r>
          </a:p>
          <a:p>
            <a:pPr algn="ctr"/>
            <a:r>
              <a:rPr lang="ru-RU" sz="7200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К.И.Чуковского!</a:t>
            </a:r>
          </a:p>
        </p:txBody>
      </p:sp>
      <p:pic>
        <p:nvPicPr>
          <p:cNvPr id="1026" name="Picture 2" descr="5181_c317852132a50460592724760a31b9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6048672" cy="313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FE6A99-E2F4-408D-AD3A-FC591ADF910C}"/>
              </a:ext>
            </a:extLst>
          </p:cNvPr>
          <p:cNvSpPr/>
          <p:nvPr/>
        </p:nvSpPr>
        <p:spPr>
          <a:xfrm>
            <a:off x="1691680" y="1196752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ИКТАЧЙАЗ – (</a:t>
            </a:r>
            <a:r>
              <a:rPr lang="ru-RU" sz="3200" dirty="0" err="1"/>
              <a:t>зайчатки</a:t>
            </a:r>
            <a:r>
              <a:rPr lang="ru-RU" sz="3200" dirty="0"/>
              <a:t>).</a:t>
            </a:r>
          </a:p>
          <a:p>
            <a:r>
              <a:rPr lang="ru-RU" sz="3200" dirty="0"/>
              <a:t>ИЛПАЦ – (цапли).</a:t>
            </a:r>
          </a:p>
          <a:p>
            <a:r>
              <a:rPr lang="ru-RU" sz="3200" dirty="0"/>
              <a:t>ИКШЫТРАМ – (мартышки)</a:t>
            </a:r>
          </a:p>
          <a:p>
            <a:r>
              <a:rPr lang="ru-RU" sz="3200" dirty="0"/>
              <a:t>ИЛЕЗАГ – (газели).</a:t>
            </a:r>
          </a:p>
          <a:p>
            <a:r>
              <a:rPr lang="ru-RU" sz="3200" dirty="0"/>
              <a:t>ГОРОСОН – (носорог).</a:t>
            </a:r>
          </a:p>
          <a:p>
            <a:r>
              <a:rPr lang="ru-RU" sz="3200" dirty="0"/>
              <a:t>ЙАГУПОП – (попугай).</a:t>
            </a:r>
          </a:p>
          <a:p>
            <a:r>
              <a:rPr lang="ru-RU" sz="3200" dirty="0"/>
              <a:t>НОЛС – (слон).</a:t>
            </a:r>
          </a:p>
          <a:p>
            <a:r>
              <a:rPr lang="ru-RU" sz="3200" dirty="0"/>
              <a:t>ДЮЛБРЕВ – (верблюд).</a:t>
            </a:r>
          </a:p>
          <a:p>
            <a:r>
              <a:rPr lang="ru-RU" sz="3200" dirty="0"/>
              <a:t>ЛИДОКОРК – (крокодил). </a:t>
            </a:r>
          </a:p>
        </p:txBody>
      </p:sp>
    </p:spTree>
    <p:extLst>
      <p:ext uri="{BB962C8B-B14F-4D97-AF65-F5344CB8AC3E}">
        <p14:creationId xmlns:p14="http://schemas.microsoft.com/office/powerpoint/2010/main" val="175914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7290" y="500042"/>
            <a:ext cx="74631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Информационные источники</a:t>
            </a: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Элементы спирали нарисованы автором при помощи фигур </a:t>
            </a:r>
          </a:p>
          <a:p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Microsoft Office PowerPoint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2010</a:t>
            </a:r>
          </a:p>
          <a:p>
            <a:pPr lvl="0"/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Автор фонов  Ольга Бор </a:t>
            </a:r>
            <a:r>
              <a:rPr lang="ru-RU" u="sng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2"/>
              </a:rPr>
              <a:t>http://www.olgabor.com/</a:t>
            </a:r>
            <a:endParaRPr lang="ru-RU" u="sng" dirty="0">
              <a:solidFill>
                <a:srgbClr val="8A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lvl="0"/>
            <a:r>
              <a:rPr lang="ru-RU" u="sng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Автор фонов  Ольга Бор http://www.olgabor.com/</a:t>
            </a:r>
          </a:p>
          <a:p>
            <a:pPr lvl="0"/>
            <a:r>
              <a:rPr lang="ru-RU" u="sng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Игнатьева Т. В. Поурочные разработки по обучению грамоте: </a:t>
            </a:r>
          </a:p>
          <a:p>
            <a:pPr lvl="0"/>
            <a:r>
              <a:rPr lang="ru-RU" u="sng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1 класс. М.: Издательство «Экзамен», 2017 (Серия «Учебно-методический комплект») </a:t>
            </a:r>
          </a:p>
          <a:p>
            <a:pPr lvl="0"/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К. И. Чуковский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3"/>
              </a:rPr>
              <a:t>http://web-dorogi.ru/wp-content/uploads/2016/04/chukovski-696x814.jpg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pPr lvl="0"/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Крокодил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4"/>
              </a:rPr>
              <a:t>http://rulibs.com/ru_zar/child_verse/chukovskiy/9/i_090.png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 </a:t>
            </a:r>
          </a:p>
          <a:p>
            <a:pPr lvl="0"/>
            <a:r>
              <a:rPr lang="ru-RU" dirty="0" err="1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Мойдодыр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5"/>
              </a:rPr>
              <a:t>http://deti-i-mama.ru/wp-content/uploads/2016/04/moidodyr-i-griaznulia.jpg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pPr lvl="0"/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«</a:t>
            </a:r>
            <a:r>
              <a:rPr lang="ru-RU" dirty="0" err="1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Бармалей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6"/>
              </a:rPr>
              <a:t>http://robinstore.ru/images/53/barmaley_avtor_chukovskiy_ki.jpg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</a:rPr>
              <a:t>«Телефон»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hlinkClick r:id="rId7"/>
              </a:rPr>
              <a:t>http://laterna.ge/fina_images/8582.jpg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</a:rPr>
              <a:t> </a:t>
            </a: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</a:rPr>
              <a:t>«Муха-Цокотуха»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hlinkClick r:id="rId8"/>
              </a:rPr>
              <a:t>http://bukva.ae/510-tm_large_default/mukha-cokotukha-chukovskij-k.jpg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</a:rPr>
              <a:t> </a:t>
            </a: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</a:rPr>
              <a:t>«Доктор-Айболит»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hlinkClick r:id="rId9"/>
              </a:rPr>
              <a:t>http://kmx.kz/pic/59bc1808d4eda59bc1808d4f10_720.jpg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7290" y="500042"/>
            <a:ext cx="74631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Информационные источники</a:t>
            </a: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Тараканище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https://ru5.anyfad.com/items/t1@d154ff60-5a9c-46b3-9dcd-49facfa4de17/Tarakanishhe--Korney-Chukovskiy.jpg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Федорино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горе»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3"/>
              </a:rPr>
              <a:t>https://cdn.sima-land.ru/items/665260/0/700-nw.jpg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Мойдодыр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4"/>
              </a:rPr>
              <a:t>http://www.booksiti.net.ru/books/45604650.jpg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«Крокодил»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5"/>
              </a:rPr>
              <a:t>http://skazkibasni.ru/wp-content/uploads/2017/09/%D0%B5%D1%80%D0%B5%D1%80.jpg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Сказки К. И. Чуковского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mp3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6"/>
              </a:rPr>
              <a:t>8 слайд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7"/>
              </a:rPr>
              <a:t>9 слайд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8"/>
              </a:rPr>
              <a:t>10 слайд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9"/>
              </a:rPr>
              <a:t>11 слайд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10"/>
              </a:rPr>
              <a:t>12 слайд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11"/>
              </a:rPr>
              <a:t>13 слайд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12"/>
              </a:rPr>
              <a:t>14 слайд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13"/>
              </a:rPr>
              <a:t>15 слайд </a:t>
            </a:r>
            <a:endParaRPr lang="ru-RU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7290" y="5955373"/>
            <a:ext cx="746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A0000"/>
                </a:solidFill>
                <a:latin typeface="Comic Sans MS" pitchFamily="66" charset="0"/>
              </a:rPr>
              <a:t>На момент создания ресурса все ссылки являются активными</a:t>
            </a:r>
          </a:p>
        </p:txBody>
      </p:sp>
    </p:spTree>
    <p:extLst>
      <p:ext uri="{BB962C8B-B14F-4D97-AF65-F5344CB8AC3E}">
        <p14:creationId xmlns:p14="http://schemas.microsoft.com/office/powerpoint/2010/main" val="283902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011588-1FC4-4741-B052-0B46F5C9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7356FE-834A-4AA9-A6D0-D231E14E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40769"/>
            <a:ext cx="6347714" cy="4176464"/>
          </a:xfrm>
        </p:spPr>
        <p:txBody>
          <a:bodyPr>
            <a:normAutofit/>
          </a:bodyPr>
          <a:lstStyle/>
          <a:p>
            <a:r>
              <a:rPr lang="ru-RU" sz="4800" dirty="0"/>
              <a:t>     Паровоз</a:t>
            </a:r>
          </a:p>
          <a:p>
            <a:r>
              <a:rPr lang="ru-RU" sz="4800" dirty="0"/>
              <a:t>     Без колёс!</a:t>
            </a:r>
          </a:p>
          <a:p>
            <a:r>
              <a:rPr lang="ru-RU" sz="4800" dirty="0"/>
              <a:t>     Вот так чудо паровоз!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69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EAE512D-0A4C-4128-8B7C-3DE923CD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1B006AB-A5B9-4CC5-A3C9-17547EAFE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643" y="132545"/>
            <a:ext cx="2803998" cy="33045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030892-DD54-4272-B258-15F0151A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41" y="3336650"/>
            <a:ext cx="2562759" cy="33835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C3761D-84CC-4CC5-B246-7CC5DB524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84" y="132545"/>
            <a:ext cx="2562758" cy="3204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5D5303-8E45-4A98-81AF-B4F3958DD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482" y="3429000"/>
            <a:ext cx="2598318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36822-F558-40D6-B4C5-C22DB1B9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204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C057A7-49FA-4EB5-89E4-C7F2311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5832"/>
            <a:ext cx="7704856" cy="511256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/>
              <a:t>Письмо</a:t>
            </a:r>
            <a:r>
              <a:rPr lang="en-US" sz="3200" dirty="0"/>
              <a:t>.</a:t>
            </a:r>
            <a:endParaRPr lang="ru-RU" sz="3200" dirty="0"/>
          </a:p>
          <a:p>
            <a:pPr lvl="0"/>
            <a:r>
              <a:rPr lang="ru-RU" sz="3200" dirty="0"/>
              <a:t>Знакомство с биографией и  творчеством писателя</a:t>
            </a:r>
          </a:p>
          <a:p>
            <a:pPr lvl="0"/>
            <a:r>
              <a:rPr lang="en-US" sz="3200" dirty="0" err="1"/>
              <a:t>Решение</a:t>
            </a:r>
            <a:r>
              <a:rPr lang="en-US" sz="3200" dirty="0"/>
              <a:t> </a:t>
            </a:r>
            <a:r>
              <a:rPr lang="en-US" sz="3200" dirty="0" err="1"/>
              <a:t>примеров</a:t>
            </a:r>
            <a:r>
              <a:rPr lang="en-US" sz="3200" dirty="0"/>
              <a:t>.</a:t>
            </a:r>
            <a:endParaRPr lang="ru-RU" sz="3200" dirty="0"/>
          </a:p>
          <a:p>
            <a:pPr lvl="0"/>
            <a:r>
              <a:rPr lang="ru-RU" sz="3200" dirty="0"/>
              <a:t>Знакомство с новым произведением.</a:t>
            </a:r>
          </a:p>
          <a:p>
            <a:pPr lvl="0"/>
            <a:r>
              <a:rPr lang="en-US" sz="3200" dirty="0" err="1"/>
              <a:t>Отжимание</a:t>
            </a:r>
            <a:r>
              <a:rPr lang="ru-RU" sz="3200" dirty="0"/>
              <a:t>.</a:t>
            </a:r>
          </a:p>
          <a:p>
            <a:pPr lvl="0"/>
            <a:r>
              <a:rPr lang="ru-RU" sz="3200" dirty="0"/>
              <a:t>Чтение и выполнение заданий к тексту.</a:t>
            </a:r>
          </a:p>
          <a:p>
            <a:pPr lvl="0"/>
            <a:r>
              <a:rPr lang="ru-RU" sz="3200" dirty="0"/>
              <a:t>Подведение  итогов.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9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1596" y="314727"/>
            <a:ext cx="2293402" cy="268222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42490"/>
            <a:ext cx="5328592" cy="222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</a:rPr>
              <a:t>Корней Чуковский –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</a:rPr>
              <a:t>это литературный псевдоним писателя.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342900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</a:rPr>
              <a:t>Настоящее его имя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</a:rPr>
              <a:t>Николай Васильевич Корнейчуков.</a:t>
            </a:r>
          </a:p>
        </p:txBody>
      </p:sp>
    </p:spTree>
    <p:extLst>
      <p:ext uri="{BB962C8B-B14F-4D97-AF65-F5344CB8AC3E}">
        <p14:creationId xmlns:p14="http://schemas.microsoft.com/office/powerpoint/2010/main" val="285244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2754" y="548680"/>
            <a:ext cx="5472608" cy="3898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8A0000"/>
                </a:solidFill>
                <a:latin typeface="Comic Sans MS" pitchFamily="66" charset="0"/>
              </a:rPr>
              <a:t>Жил да был крокодил.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8A0000"/>
                </a:solidFill>
                <a:latin typeface="Comic Sans MS" pitchFamily="66" charset="0"/>
              </a:rPr>
              <a:t>Он по улицам ходил. Папиросы курил,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8A0000"/>
                </a:solidFill>
                <a:latin typeface="Comic Sans MS" pitchFamily="66" charset="0"/>
              </a:rPr>
              <a:t>По-турецки говорил –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8A0000"/>
                </a:solidFill>
                <a:latin typeface="Comic Sans MS" pitchFamily="66" charset="0"/>
              </a:rPr>
              <a:t>Крокодил, Крокодил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8A0000"/>
                </a:solidFill>
                <a:latin typeface="Comic Sans MS" pitchFamily="66" charset="0"/>
              </a:rPr>
              <a:t>Крокодилович</a:t>
            </a:r>
            <a:r>
              <a:rPr lang="ru-RU" sz="2800" b="1" dirty="0">
                <a:solidFill>
                  <a:srgbClr val="8A0000"/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1026" name="Picture 2" descr="http://rulibs.com/ru_zar/child_verse/chukovskiy/9/i_09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37300"/>
            <a:ext cx="3951362" cy="30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8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2754" y="548680"/>
            <a:ext cx="5472608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8A0000"/>
                </a:solidFill>
                <a:latin typeface="Comic Sans MS" pitchFamily="66" charset="0"/>
              </a:rPr>
              <a:t>Надо, надо умываться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8A0000"/>
                </a:solidFill>
                <a:latin typeface="Comic Sans MS" pitchFamily="66" charset="0"/>
              </a:rPr>
              <a:t>По утрам и вечерам…</a:t>
            </a:r>
          </a:p>
        </p:txBody>
      </p:sp>
      <p:pic>
        <p:nvPicPr>
          <p:cNvPr id="2050" name="Picture 2" descr="http://deti-i-mama.ru/wp-content/uploads/2016/04/moidodyr-i-griaznuli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50774" y="1988840"/>
            <a:ext cx="5242736" cy="46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9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37301" y="314726"/>
            <a:ext cx="4893534" cy="572318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517232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Корней Иванович Чуковский</a:t>
            </a:r>
          </a:p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1882-1969</a:t>
            </a:r>
          </a:p>
        </p:txBody>
      </p:sp>
    </p:spTree>
    <p:extLst>
      <p:ext uri="{BB962C8B-B14F-4D97-AF65-F5344CB8AC3E}">
        <p14:creationId xmlns:p14="http://schemas.microsoft.com/office/powerpoint/2010/main" val="145659639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3ABD3"/>
      </a:accent1>
      <a:accent2>
        <a:srgbClr val="EE81BD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641</Words>
  <Application>Microsoft Office PowerPoint</Application>
  <PresentationFormat>Экран (4:3)</PresentationFormat>
  <Paragraphs>137</Paragraphs>
  <Slides>24</Slides>
  <Notes>0</Notes>
  <HiddenSlides>2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Comic Sans MS</vt:lpstr>
      <vt:lpstr>Georgia</vt:lpstr>
      <vt:lpstr>Times New Roman</vt:lpstr>
      <vt:lpstr>Trebuchet MS</vt:lpstr>
      <vt:lpstr>Wingdings 2</vt:lpstr>
      <vt:lpstr>Wingdings 3</vt:lpstr>
      <vt:lpstr>HDOfficeLightV0</vt:lpstr>
      <vt:lpstr>1_HDOfficeLightV0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Петрова</dc:creator>
  <cp:lastModifiedBy>Светлана Петрова</cp:lastModifiedBy>
  <cp:revision>11</cp:revision>
  <dcterms:created xsi:type="dcterms:W3CDTF">2019-01-27T11:43:21Z</dcterms:created>
  <dcterms:modified xsi:type="dcterms:W3CDTF">2019-01-27T16:12:10Z</dcterms:modified>
</cp:coreProperties>
</file>