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82" r:id="rId2"/>
    <p:sldId id="256" r:id="rId3"/>
    <p:sldId id="257" r:id="rId4"/>
    <p:sldId id="288" r:id="rId5"/>
    <p:sldId id="258" r:id="rId6"/>
    <p:sldId id="289" r:id="rId7"/>
    <p:sldId id="283" r:id="rId8"/>
    <p:sldId id="290" r:id="rId9"/>
    <p:sldId id="260" r:id="rId10"/>
    <p:sldId id="291" r:id="rId11"/>
    <p:sldId id="261" r:id="rId12"/>
    <p:sldId id="292" r:id="rId13"/>
    <p:sldId id="262" r:id="rId14"/>
    <p:sldId id="293" r:id="rId15"/>
    <p:sldId id="263" r:id="rId16"/>
    <p:sldId id="294" r:id="rId17"/>
    <p:sldId id="264" r:id="rId18"/>
    <p:sldId id="295" r:id="rId19"/>
    <p:sldId id="265" r:id="rId20"/>
    <p:sldId id="296" r:id="rId21"/>
    <p:sldId id="266" r:id="rId22"/>
    <p:sldId id="297" r:id="rId23"/>
    <p:sldId id="267" r:id="rId24"/>
    <p:sldId id="298" r:id="rId25"/>
    <p:sldId id="268" r:id="rId26"/>
    <p:sldId id="299" r:id="rId27"/>
    <p:sldId id="269" r:id="rId28"/>
    <p:sldId id="300" r:id="rId29"/>
    <p:sldId id="270" r:id="rId30"/>
    <p:sldId id="301" r:id="rId31"/>
    <p:sldId id="271" r:id="rId32"/>
    <p:sldId id="302" r:id="rId33"/>
    <p:sldId id="272" r:id="rId34"/>
    <p:sldId id="284" r:id="rId35"/>
    <p:sldId id="273" r:id="rId36"/>
    <p:sldId id="285" r:id="rId37"/>
    <p:sldId id="275" r:id="rId38"/>
    <p:sldId id="287" r:id="rId39"/>
    <p:sldId id="276" r:id="rId40"/>
    <p:sldId id="308" r:id="rId41"/>
    <p:sldId id="274" r:id="rId42"/>
    <p:sldId id="286" r:id="rId43"/>
    <p:sldId id="277" r:id="rId44"/>
    <p:sldId id="303" r:id="rId45"/>
    <p:sldId id="278" r:id="rId46"/>
    <p:sldId id="304" r:id="rId47"/>
    <p:sldId id="279" r:id="rId48"/>
    <p:sldId id="305" r:id="rId49"/>
    <p:sldId id="280" r:id="rId50"/>
    <p:sldId id="306" r:id="rId51"/>
    <p:sldId id="281" r:id="rId52"/>
    <p:sldId id="307" r:id="rId53"/>
    <p:sldId id="309" r:id="rId54"/>
    <p:sldId id="310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CC33"/>
    <a:srgbClr val="FF6600"/>
    <a:srgbClr val="00FFFF"/>
    <a:srgbClr val="00FF00"/>
    <a:srgbClr val="FF0066"/>
    <a:srgbClr val="BAE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761" autoAdjust="0"/>
  </p:normalViewPr>
  <p:slideViewPr>
    <p:cSldViewPr>
      <p:cViewPr varScale="1">
        <p:scale>
          <a:sx n="87" d="100"/>
          <a:sy n="87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62"/>
    </p:cViewPr>
  </p:sorterViewPr>
  <p:notesViewPr>
    <p:cSldViewPr>
      <p:cViewPr varScale="1">
        <p:scale>
          <a:sx n="41" d="100"/>
          <a:sy n="41" d="100"/>
        </p:scale>
        <p:origin x="-147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3D878B-60C9-4BCC-B31E-7B20C6D2C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26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A5416-87CC-43C0-BAEA-0944B06CD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5A5AA-0F7E-4476-B611-EEAE243AC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0E028-933C-4E83-80A1-24D2F271A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81AB-1440-4791-9904-14EE25BFC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3892-981E-4ED5-9FE1-83FDB365C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E0E30-571D-479D-B7AF-9AA3EA940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58B7C-CE51-4EEB-91D6-DC13F994E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65E5F-47F5-48A1-B6EE-5841780C9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872C4-BCEE-4484-9B0F-AC81D9FBD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3B3C-F0F7-47B1-9FE2-EAED3E3D9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50D1A-03D6-46F7-B950-AE3B04FD2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FC1389-3056-4D35-8C8B-9994321AA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7.xml"/><Relationship Id="rId18" Type="http://schemas.openxmlformats.org/officeDocument/2006/relationships/slide" Target="slide19.xml"/><Relationship Id="rId26" Type="http://schemas.openxmlformats.org/officeDocument/2006/relationships/slide" Target="slide51.xml"/><Relationship Id="rId3" Type="http://schemas.openxmlformats.org/officeDocument/2006/relationships/slide" Target="slide13.xml"/><Relationship Id="rId21" Type="http://schemas.openxmlformats.org/officeDocument/2006/relationships/slide" Target="slide49.xml"/><Relationship Id="rId7" Type="http://schemas.openxmlformats.org/officeDocument/2006/relationships/slide" Target="slide5.xml"/><Relationship Id="rId12" Type="http://schemas.openxmlformats.org/officeDocument/2006/relationships/slide" Target="slide7.xml"/><Relationship Id="rId17" Type="http://schemas.openxmlformats.org/officeDocument/2006/relationships/slide" Target="slide9.xml"/><Relationship Id="rId25" Type="http://schemas.openxmlformats.org/officeDocument/2006/relationships/slide" Target="slide41.xml"/><Relationship Id="rId2" Type="http://schemas.openxmlformats.org/officeDocument/2006/relationships/slide" Target="slide3.xml"/><Relationship Id="rId16" Type="http://schemas.openxmlformats.org/officeDocument/2006/relationships/slide" Target="slide47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3.xml"/><Relationship Id="rId11" Type="http://schemas.openxmlformats.org/officeDocument/2006/relationships/slide" Target="slide45.xml"/><Relationship Id="rId24" Type="http://schemas.openxmlformats.org/officeDocument/2006/relationships/slide" Target="slide31.xml"/><Relationship Id="rId5" Type="http://schemas.openxmlformats.org/officeDocument/2006/relationships/slide" Target="slide33.xml"/><Relationship Id="rId15" Type="http://schemas.openxmlformats.org/officeDocument/2006/relationships/slide" Target="slide37.xml"/><Relationship Id="rId23" Type="http://schemas.openxmlformats.org/officeDocument/2006/relationships/slide" Target="slide21.xml"/><Relationship Id="rId10" Type="http://schemas.openxmlformats.org/officeDocument/2006/relationships/slide" Target="slide35.xml"/><Relationship Id="rId19" Type="http://schemas.openxmlformats.org/officeDocument/2006/relationships/slide" Target="slide29.xml"/><Relationship Id="rId4" Type="http://schemas.openxmlformats.org/officeDocument/2006/relationships/slide" Target="slide23.xml"/><Relationship Id="rId9" Type="http://schemas.openxmlformats.org/officeDocument/2006/relationships/slide" Target="slide25.xml"/><Relationship Id="rId14" Type="http://schemas.openxmlformats.org/officeDocument/2006/relationships/slide" Target="slide27.xml"/><Relationship Id="rId22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2051050" y="908050"/>
            <a:ext cx="5400675" cy="14414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СВОЯ ИГРА</a:t>
            </a: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2339975" y="2924175"/>
            <a:ext cx="47212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33CC33"/>
                </a:solidFill>
                <a:latin typeface="Comic Sans MS" pitchFamily="66" charset="0"/>
              </a:rPr>
              <a:t>по математике</a:t>
            </a: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6614532" y="47974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1928813" y="1500188"/>
            <a:ext cx="54117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1 сестра и 2 брата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0"/>
            <a:ext cx="1841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900"/>
          </a:p>
          <a:p>
            <a:pPr eaLnBrk="0" hangingPunct="0"/>
            <a:endParaRPr lang="ru-RU"/>
          </a:p>
        </p:txBody>
      </p: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1692275" y="1341438"/>
            <a:ext cx="540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000"/>
              <a:t> </a:t>
            </a:r>
          </a:p>
        </p:txBody>
      </p:sp>
      <p:pic>
        <p:nvPicPr>
          <p:cNvPr id="12292" name="Picture 5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850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Единицы измерений 50</a:t>
            </a: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571500" y="1857375"/>
            <a:ext cx="77152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Врач дал больной девочке 3 таблетки и велел принимать их через каждые полчаса. Она строго выполнила указание врача. На сколько времени хватило прописанных врачом таблеток?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000375" y="1000125"/>
            <a:ext cx="2628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</a:rPr>
              <a:t>на 1 час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99"/>
          <p:cNvSpPr txBox="1">
            <a:spLocks noChangeArrowheads="1"/>
          </p:cNvSpPr>
          <p:nvPr/>
        </p:nvSpPr>
        <p:spPr bwMode="auto">
          <a:xfrm>
            <a:off x="107950" y="1196975"/>
            <a:ext cx="8893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/>
              <a:t>   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99720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клетка ф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3850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 10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928688" y="2286000"/>
            <a:ext cx="66087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Гусь весит 12 кг. </a:t>
            </a:r>
          </a:p>
          <a:p>
            <a:pPr algn="just" eaLnBrk="0" hangingPunct="0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Сколько он будет весить, </a:t>
            </a:r>
          </a:p>
          <a:p>
            <a:pPr algn="just" eaLnBrk="0" hangingPunct="0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если встанет на одну ногу?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571750" y="1785938"/>
            <a:ext cx="3024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>
                <a:solidFill>
                  <a:srgbClr val="0070C0"/>
                </a:solidFill>
              </a:rPr>
              <a:t>12 кг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142875" y="1357313"/>
            <a:ext cx="8786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  </a:t>
            </a:r>
          </a:p>
        </p:txBody>
      </p:sp>
      <p:pic>
        <p:nvPicPr>
          <p:cNvPr id="16387" name="Picture 4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5288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 20</a:t>
            </a: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571500" y="2286000"/>
            <a:ext cx="7715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Лестница состоит из 7 ступенек. Какая ступенька находится на середине?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143125" y="857250"/>
            <a:ext cx="48593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5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2500313" y="928688"/>
            <a:ext cx="4040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chemeClr val="tx2">
                    <a:lumMod val="75000"/>
                  </a:schemeClr>
                </a:solidFill>
              </a:rPr>
              <a:t>четвёртая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323850" y="2781300"/>
            <a:ext cx="80724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 </a:t>
            </a:r>
            <a:r>
              <a:rPr lang="ru-RU" sz="4400" b="1" i="1"/>
              <a:t> </a:t>
            </a:r>
            <a:endParaRPr lang="ru-RU" sz="4400" b="1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50825" y="1484313"/>
            <a:ext cx="8569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</a:t>
            </a:r>
          </a:p>
        </p:txBody>
      </p:sp>
      <p:pic>
        <p:nvPicPr>
          <p:cNvPr id="18436" name="Picture 5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30</a:t>
            </a:r>
          </a:p>
        </p:txBody>
      </p:sp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571500" y="2143125"/>
            <a:ext cx="77152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 туристический лагерь прибыло 240 учеников из г. Москвы и Орла. Мальчиков среди прибывших было 125 человек, из которых 65 - москвичи. В числе учеников, прибывших из Орла, девочек было 53. Сколько всего учеников прибыло из Москвы?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14313" y="857250"/>
            <a:ext cx="8715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1) 240-125=115 девочек из Москвы и Орла</a:t>
            </a:r>
          </a:p>
          <a:p>
            <a:pPr algn="just" eaLnBrk="0" hangingPunct="0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2) 115-53=62 девочек из Москвы</a:t>
            </a:r>
          </a:p>
          <a:p>
            <a:pPr algn="just" eaLnBrk="0" hangingPunct="0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3) 65+62=127 детей из Москвы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14313" y="1009650"/>
            <a:ext cx="8821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5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311275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 </a:t>
            </a:r>
          </a:p>
        </p:txBody>
      </p:sp>
      <p:pic>
        <p:nvPicPr>
          <p:cNvPr id="20485" name="Picture 6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95288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40</a:t>
            </a:r>
          </a:p>
        </p:txBody>
      </p:sp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285750" y="1582738"/>
            <a:ext cx="85010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Нильс летел в стае на спине гуся Мартина. Он обратил внимание, что построение стаи напоминает треугольник: впереди вожак, затем 2 гуся, в третьем ряду 3 гуся и т.д. Стая остановилась на ночлег на льдине. Нильс увидел, что расположение гусей на этот раз, напоминает квадрат, состоящий из рядов, в каждом ряду одинаковое количество гусей, причём число гусей в каждом ряду равно числу рядов. Гусей в стае меньше 50. Сколько гусей в стае?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6" name="Group 94"/>
          <p:cNvGraphicFramePr>
            <a:graphicFrameLocks noGrp="1"/>
          </p:cNvGraphicFramePr>
          <p:nvPr/>
        </p:nvGraphicFramePr>
        <p:xfrm>
          <a:off x="0" y="0"/>
          <a:ext cx="9536113" cy="6876688"/>
        </p:xfrm>
        <a:graphic>
          <a:graphicData uri="http://schemas.openxmlformats.org/drawingml/2006/table">
            <a:tbl>
              <a:tblPr/>
              <a:tblGrid>
                <a:gridCol w="1619250"/>
                <a:gridCol w="1368425"/>
                <a:gridCol w="2376488"/>
                <a:gridCol w="2232025"/>
                <a:gridCol w="1939925"/>
              </a:tblGrid>
              <a:tr h="992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Единицы измерений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Задачи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Геометрические фигуры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Из истории математики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ndalus" pitchFamily="18" charset="-78"/>
                        </a:rPr>
                        <a:t>Ребусы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73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2" action="ppaction://hlinksldjump"/>
                        </a:rPr>
                        <a:t>10</a:t>
                      </a: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3" action="ppaction://hlinksldjump"/>
                        </a:rPr>
                        <a:t>10</a:t>
                      </a: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4" action="ppaction://hlinksldjump"/>
                        </a:rPr>
                        <a:t>10</a:t>
                      </a:r>
                      <a:endParaRPr kumimoji="0" lang="ru-RU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5" action="ppaction://hlinksldjump"/>
                        </a:rPr>
                        <a:t>10</a:t>
                      </a:r>
                      <a:endParaRPr kumimoji="0" lang="ru-RU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6" action="ppaction://hlinksldjump"/>
                        </a:rPr>
                        <a:t>10</a:t>
                      </a:r>
                      <a:endParaRPr kumimoji="0" lang="ru-RU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9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Vladimir Script" pitchFamily="66" charset="0"/>
                          <a:hlinkClick r:id="rId7" action="ppaction://hlinksldjump"/>
                        </a:rPr>
                        <a:t>20</a:t>
                      </a: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Vladimir Script" pitchFamily="66" charset="0"/>
                          <a:hlinkClick r:id="rId8" action="ppaction://hlinksldjump"/>
                        </a:rPr>
                        <a:t>20</a:t>
                      </a: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Vladimir Script" pitchFamily="66" charset="0"/>
                          <a:hlinkClick r:id="rId9" action="ppaction://hlinksldjump"/>
                        </a:rPr>
                        <a:t>20</a:t>
                      </a: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Vladimir Script" pitchFamily="66" charset="0"/>
                          <a:hlinkClick r:id="rId10" action="ppaction://hlinksldjump"/>
                        </a:rPr>
                        <a:t>20</a:t>
                      </a:r>
                      <a:endParaRPr kumimoji="0" lang="ru-RU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Vladimir Script" pitchFamily="66" charset="0"/>
                          <a:hlinkClick r:id="rId11" action="ppaction://hlinksldjump"/>
                        </a:rPr>
                        <a:t>20</a:t>
                      </a: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73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12" action="ppaction://hlinksldjump"/>
                        </a:rPr>
                        <a:t>30</a:t>
                      </a: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13" action="ppaction://hlinksldjump"/>
                        </a:rPr>
                        <a:t>30</a:t>
                      </a: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14" action="ppaction://hlinksldjump"/>
                        </a:rPr>
                        <a:t>30</a:t>
                      </a: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15" action="ppaction://hlinksldjump"/>
                        </a:rPr>
                        <a:t>30</a:t>
                      </a: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16" action="ppaction://hlinksldjump"/>
                        </a:rPr>
                        <a:t>30</a:t>
                      </a: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73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17" action="ppaction://hlinksldjump"/>
                        </a:rPr>
                        <a:t>40</a:t>
                      </a: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18" action="ppaction://hlinksldjump"/>
                        </a:rPr>
                        <a:t>40</a:t>
                      </a: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19" action="ppaction://hlinksldjump"/>
                        </a:rPr>
                        <a:t>40</a:t>
                      </a: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20" action="ppaction://hlinksldjump"/>
                        </a:rPr>
                        <a:t>40</a:t>
                      </a: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21" action="ppaction://hlinksldjump"/>
                        </a:rPr>
                        <a:t>40</a:t>
                      </a: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73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22" action="ppaction://hlinksldjump"/>
                        </a:rPr>
                        <a:t>50</a:t>
                      </a:r>
                      <a:endParaRPr kumimoji="0" lang="ru-RU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23" action="ppaction://hlinksldjump"/>
                        </a:rPr>
                        <a:t>50</a:t>
                      </a:r>
                      <a:endParaRPr kumimoji="0" lang="ru-RU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24" action="ppaction://hlinksldjump"/>
                        </a:rPr>
                        <a:t>50</a:t>
                      </a:r>
                      <a:endParaRPr kumimoji="0" lang="ru-RU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25" action="ppaction://hlinksldjump"/>
                        </a:rPr>
                        <a:t>50</a:t>
                      </a:r>
                      <a:endParaRPr kumimoji="0" lang="ru-RU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imir Script" pitchFamily="66" charset="0"/>
                          <a:hlinkClick r:id="rId26" action="ppaction://hlinksldjump"/>
                        </a:rPr>
                        <a:t>50</a:t>
                      </a:r>
                      <a:endParaRPr kumimoji="0" lang="ru-RU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imir Script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535238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714625" y="1000125"/>
            <a:ext cx="3865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>
                <a:solidFill>
                  <a:schemeClr val="tx2">
                    <a:lumMod val="75000"/>
                  </a:schemeClr>
                </a:solidFill>
              </a:rPr>
              <a:t>36  гусей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285750" y="1285875"/>
            <a:ext cx="8429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        </a:t>
            </a:r>
          </a:p>
        </p:txBody>
      </p:sp>
      <p:pic>
        <p:nvPicPr>
          <p:cNvPr id="22531" name="Picture 4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50</a:t>
            </a: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642938" y="1857375"/>
            <a:ext cx="8001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Три подружки - Вера, Оля и Таня пошли в лес по ягоды. Для сбора ягод у них были корзина, лукошко и ведерко. Известно, что Оля была не с корзиной и не с лукошком, Вера - не с лукошком. Что с собой взяла каждая девочка для сбора ягод?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0400" y="6264275"/>
            <a:ext cx="900113" cy="620713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428625" y="928688"/>
            <a:ext cx="84296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Вера была с корзинкой, Оля - с ведерком, </a:t>
            </a:r>
          </a:p>
          <a:p>
            <a:pPr algn="ctr"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Таня -с лукошком.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1547813" y="1628775"/>
            <a:ext cx="5438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/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2176463" y="1570038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 </a:t>
            </a:r>
            <a:endParaRPr lang="ru-RU"/>
          </a:p>
        </p:txBody>
      </p:sp>
      <p:pic>
        <p:nvPicPr>
          <p:cNvPr id="24580" name="Picture 5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Геометрические фигуры 10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14313" y="2571750"/>
            <a:ext cx="87042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Во сколько раз увеличится площадь квадрата,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если каждую сторону его увеличить в 2 раза?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E6E6"/>
            </a:gs>
            <a:gs pos="14999">
              <a:srgbClr val="7D8496"/>
            </a:gs>
            <a:gs pos="53000">
              <a:srgbClr val="E6E6E6"/>
            </a:gs>
            <a:gs pos="67999">
              <a:srgbClr val="7D8496"/>
            </a:gs>
            <a:gs pos="92999">
              <a:srgbClr val="E6E6E6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635375" y="1341438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 </a:t>
            </a:r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2071688" y="1928813"/>
            <a:ext cx="46418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0070C0"/>
                </a:solidFill>
              </a:rPr>
              <a:t>в 4 раза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987675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195513" y="1844675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 </a:t>
            </a:r>
          </a:p>
        </p:txBody>
      </p:sp>
      <p:pic>
        <p:nvPicPr>
          <p:cNvPr id="26628" name="Picture 5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3975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Геометрические фигуры 20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38" y="2357438"/>
            <a:ext cx="8072437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Сумма длин сторон квадрата 40 см. Чему равна длина каждой его стороны?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E6E6"/>
            </a:gs>
            <a:gs pos="14999">
              <a:srgbClr val="7D8496"/>
            </a:gs>
            <a:gs pos="53000">
              <a:srgbClr val="E6E6E6"/>
            </a:gs>
            <a:gs pos="67999">
              <a:srgbClr val="7D8496"/>
            </a:gs>
            <a:gs pos="92999">
              <a:srgbClr val="E6E6E6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2535238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642938" y="1428750"/>
            <a:ext cx="7715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70C0"/>
                </a:solidFill>
              </a:rPr>
              <a:t>У квадрата все стороны имеют равные стороны. </a:t>
            </a:r>
          </a:p>
          <a:p>
            <a:pPr algn="ctr"/>
            <a:r>
              <a:rPr lang="ru-RU" sz="3600" b="1">
                <a:solidFill>
                  <a:srgbClr val="0070C0"/>
                </a:solidFill>
              </a:rPr>
              <a:t>У квадрата таких стороны 4. Следовательно, нужно 40 см. разделить на 4. </a:t>
            </a:r>
          </a:p>
          <a:p>
            <a:pPr algn="ctr"/>
            <a:r>
              <a:rPr lang="ru-RU" sz="3600" b="1">
                <a:solidFill>
                  <a:srgbClr val="0070C0"/>
                </a:solidFill>
              </a:rPr>
              <a:t>Считаем: 40 : 4 = 10 (см).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8"/>
          <p:cNvSpPr txBox="1">
            <a:spLocks noChangeArrowheads="1"/>
          </p:cNvSpPr>
          <p:nvPr/>
        </p:nvSpPr>
        <p:spPr bwMode="auto">
          <a:xfrm>
            <a:off x="214313" y="1143000"/>
            <a:ext cx="85693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6000"/>
          </a:p>
          <a:p>
            <a:pPr algn="ctr">
              <a:spcBef>
                <a:spcPct val="50000"/>
              </a:spcBef>
            </a:pPr>
            <a:endParaRPr lang="ru-RU" sz="6000">
              <a:latin typeface="Times New Roman" pitchFamily="18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195513" y="1700213"/>
            <a:ext cx="296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 </a:t>
            </a:r>
          </a:p>
        </p:txBody>
      </p:sp>
      <p:pic>
        <p:nvPicPr>
          <p:cNvPr id="28676" name="Picture 5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Геометрические фигуры 30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50" y="2000250"/>
            <a:ext cx="2571750" cy="3571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498725" y="3786188"/>
            <a:ext cx="35734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929606" y="3785394"/>
            <a:ext cx="3571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143250" y="5072063"/>
            <a:ext cx="25717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TextBox 12"/>
          <p:cNvSpPr txBox="1">
            <a:spLocks noChangeArrowheads="1"/>
          </p:cNvSpPr>
          <p:nvPr/>
        </p:nvSpPr>
        <p:spPr bwMode="auto">
          <a:xfrm>
            <a:off x="554038" y="5643563"/>
            <a:ext cx="85899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Как провести 1 отрезок,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</a:rPr>
              <a:t>чтобы прямоугольников стало вдвое больше?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E6E6"/>
            </a:gs>
            <a:gs pos="14999">
              <a:srgbClr val="7D8496"/>
            </a:gs>
            <a:gs pos="53000">
              <a:srgbClr val="E6E6E6"/>
            </a:gs>
            <a:gs pos="67999">
              <a:srgbClr val="7D8496"/>
            </a:gs>
            <a:gs pos="92999">
              <a:srgbClr val="E6E6E6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43250" y="785813"/>
            <a:ext cx="2571750" cy="3571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858169" y="2570957"/>
            <a:ext cx="3571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143250" y="3857625"/>
            <a:ext cx="25717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43250" y="2000250"/>
            <a:ext cx="257175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Геометрические фигуры 40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476375" y="1628775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 </a:t>
            </a:r>
          </a:p>
        </p:txBody>
      </p:sp>
      <p:pic>
        <p:nvPicPr>
          <p:cNvPr id="30724" name="Picture 4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Геометрические фигуры 40</a:t>
            </a:r>
          </a:p>
        </p:txBody>
      </p:sp>
      <p:sp>
        <p:nvSpPr>
          <p:cNvPr id="30726" name="Прямоугольник 6"/>
          <p:cNvSpPr>
            <a:spLocks noChangeArrowheads="1"/>
          </p:cNvSpPr>
          <p:nvPr/>
        </p:nvSpPr>
        <p:spPr bwMode="auto">
          <a:xfrm>
            <a:off x="357188" y="1720850"/>
            <a:ext cx="8501062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</a:rPr>
              <a:t>На уроке рисования Алена выполнила рисунок весёлого светофора при помощи различных геометрических фигур, используя циркуль и линейку. Посмотрите внимательно на рисунок и определите, какие простые фигуры присутствуют на изображении?</a:t>
            </a:r>
            <a:r>
              <a:rPr lang="ru-RU" sz="2400">
                <a:solidFill>
                  <a:srgbClr val="002060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ru-RU" sz="2800">
                <a:solidFill>
                  <a:srgbClr val="002060"/>
                </a:solidFill>
              </a:rPr>
              <a:t>Прямоугольник</a:t>
            </a:r>
          </a:p>
          <a:p>
            <a:pPr>
              <a:buFont typeface="Arial" charset="0"/>
              <a:buChar char="•"/>
            </a:pPr>
            <a:r>
              <a:rPr lang="ru-RU" sz="2800">
                <a:solidFill>
                  <a:srgbClr val="002060"/>
                </a:solidFill>
              </a:rPr>
              <a:t>Квадрат</a:t>
            </a:r>
          </a:p>
          <a:p>
            <a:pPr>
              <a:buFont typeface="Arial" charset="0"/>
              <a:buChar char="•"/>
            </a:pPr>
            <a:r>
              <a:rPr lang="ru-RU" sz="2800">
                <a:solidFill>
                  <a:srgbClr val="002060"/>
                </a:solidFill>
              </a:rPr>
              <a:t>Треугольник</a:t>
            </a:r>
          </a:p>
          <a:p>
            <a:pPr>
              <a:buFont typeface="Arial" charset="0"/>
              <a:buChar char="•"/>
            </a:pPr>
            <a:r>
              <a:rPr lang="ru-RU" sz="2800">
                <a:solidFill>
                  <a:srgbClr val="002060"/>
                </a:solidFill>
              </a:rPr>
              <a:t>Круг</a:t>
            </a:r>
          </a:p>
          <a:p>
            <a:endParaRPr lang="ru-RU" sz="2800">
              <a:solidFill>
                <a:srgbClr val="002060"/>
              </a:solidFill>
            </a:endParaRPr>
          </a:p>
        </p:txBody>
      </p:sp>
      <p:pic>
        <p:nvPicPr>
          <p:cNvPr id="30727" name="Picture 7" descr="C:\Documents and Settings\Admin\Рабочий стол\светофор.jpg"/>
          <p:cNvPicPr>
            <a:picLocks noChangeAspect="1" noChangeArrowheads="1"/>
          </p:cNvPicPr>
          <p:nvPr/>
        </p:nvPicPr>
        <p:blipFill>
          <a:blip r:embed="rId4"/>
          <a:srcRect l="31770" r="36980" b="25694"/>
          <a:stretch>
            <a:fillRect/>
          </a:stretch>
        </p:blipFill>
        <p:spPr bwMode="auto">
          <a:xfrm>
            <a:off x="5429250" y="3643313"/>
            <a:ext cx="1857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285750" y="1285875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 </a:t>
            </a:r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85750" y="1668463"/>
            <a:ext cx="325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4000" b="1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4100" name="Picture 5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68313" y="10525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Единицы измерений 10</a:t>
            </a:r>
            <a:r>
              <a:rPr lang="ru-RU" sz="4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857250" y="3105150"/>
            <a:ext cx="7000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 Как называется год,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</a:rPr>
              <a:t>в котором 366 дней?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E6E6"/>
            </a:gs>
            <a:gs pos="14999">
              <a:srgbClr val="7D8496"/>
            </a:gs>
            <a:gs pos="53000">
              <a:srgbClr val="E6E6E6"/>
            </a:gs>
            <a:gs pos="67999">
              <a:srgbClr val="7D8496"/>
            </a:gs>
            <a:gs pos="92999">
              <a:srgbClr val="E6E6E6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500063" y="428625"/>
            <a:ext cx="83581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Задание на знание геометрических фигур и внимание. Найдём геометрические фигуры, вспомнив их определения.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Прямоугольник - это геометрическая фигура, четырёхугольник с прямыми углами. На рисунке он представлен в виде основы светофора.</a:t>
            </a:r>
          </a:p>
          <a:p>
            <a:pPr lvl="1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1 прямоугольник кстати, квадраты - это тоже прямоугольники(!)</a:t>
            </a: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Квадрат - это прямоугольник, у которого все стороны равны. На рисунке глаза светофора выполнены в виде квадратов.</a:t>
            </a:r>
          </a:p>
          <a:p>
            <a:pPr lvl="1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6 квадратов</a:t>
            </a: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Треугольник - это геометрическая фигура, многоугольник с тремя углами.</a:t>
            </a:r>
          </a:p>
          <a:p>
            <a:pPr lvl="1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6 треугольников</a:t>
            </a: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Круг - это геометрическая фигура. На рисунке мы видим только дугу, а не весь круг. Значит, круги на изображении отсутствуют.</a:t>
            </a:r>
          </a:p>
          <a:p>
            <a:pPr lvl="1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0 кругов</a:t>
            </a: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Ответ: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На рисунке Алёны отсутствует геометрическая фигура - круг.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2195513" y="1773238"/>
            <a:ext cx="296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 </a:t>
            </a:r>
          </a:p>
        </p:txBody>
      </p:sp>
      <p:pic>
        <p:nvPicPr>
          <p:cNvPr id="32771" name="Picture 4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Геометрические фигуры  50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671638" y="1936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116013" y="2349500"/>
            <a:ext cx="72501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0066"/>
                </a:solidFill>
              </a:rPr>
              <a:t>Какую геометрическую фигуру</a:t>
            </a:r>
          </a:p>
          <a:p>
            <a:pPr algn="ctr"/>
            <a:r>
              <a:rPr lang="ru-RU" sz="3600" b="1">
                <a:solidFill>
                  <a:srgbClr val="000066"/>
                </a:solidFill>
              </a:rPr>
              <a:t> носят на голове мужчины?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E6E6"/>
            </a:gs>
            <a:gs pos="14999">
              <a:srgbClr val="7D8496"/>
            </a:gs>
            <a:gs pos="53000">
              <a:srgbClr val="E6E6E6"/>
            </a:gs>
            <a:gs pos="67999">
              <a:srgbClr val="7D8496"/>
            </a:gs>
            <a:gs pos="92999">
              <a:srgbClr val="E6E6E6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843213" y="5157788"/>
            <a:ext cx="2895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000066"/>
                </a:solidFill>
              </a:rPr>
              <a:t>Цилиндр</a:t>
            </a:r>
          </a:p>
        </p:txBody>
      </p:sp>
      <p:pic>
        <p:nvPicPr>
          <p:cNvPr id="33797" name="Picture 5" descr="Vc79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33375"/>
            <a:ext cx="3746500" cy="4535488"/>
          </a:xfrm>
          <a:prstGeom prst="rect">
            <a:avLst/>
          </a:prstGeom>
          <a:noFill/>
        </p:spPr>
      </p:pic>
      <p:pic>
        <p:nvPicPr>
          <p:cNvPr id="33799" name="Picture 7" descr="51895_html_m4c4b73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836613"/>
            <a:ext cx="3219450" cy="34956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571500" y="1857375"/>
            <a:ext cx="821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 </a:t>
            </a:r>
            <a:endParaRPr lang="ru-RU" sz="4400" b="1"/>
          </a:p>
        </p:txBody>
      </p:sp>
      <p:pic>
        <p:nvPicPr>
          <p:cNvPr id="34819" name="Picture 4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истории математики 10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39750" y="2205038"/>
            <a:ext cx="8353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0066"/>
                </a:solidFill>
              </a:rPr>
              <a:t>Древнее государство, </a:t>
            </a:r>
          </a:p>
          <a:p>
            <a:pPr algn="ctr"/>
            <a:r>
              <a:rPr lang="ru-RU" sz="4000" b="1">
                <a:solidFill>
                  <a:srgbClr val="000066"/>
                </a:solidFill>
              </a:rPr>
              <a:t>где лягушка обозначает цифру?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203575" y="5734050"/>
            <a:ext cx="22256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000066"/>
                </a:solidFill>
              </a:rPr>
              <a:t>Египет</a:t>
            </a:r>
          </a:p>
        </p:txBody>
      </p:sp>
      <p:pic>
        <p:nvPicPr>
          <p:cNvPr id="35845" name="Picture 5" descr="00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88913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4"/>
          <p:cNvSpPr>
            <a:spLocks noChangeArrowheads="1"/>
          </p:cNvSpPr>
          <p:nvPr/>
        </p:nvSpPr>
        <p:spPr bwMode="auto">
          <a:xfrm>
            <a:off x="428625" y="2143125"/>
            <a:ext cx="8429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 </a:t>
            </a:r>
            <a:endParaRPr lang="ru-RU" sz="4000" b="1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331913" y="1700213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 </a:t>
            </a:r>
          </a:p>
        </p:txBody>
      </p:sp>
      <p:pic>
        <p:nvPicPr>
          <p:cNvPr id="36868" name="Picture 5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истории математики 20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57188" y="2286000"/>
            <a:ext cx="82661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На могиле этого великого математика был </a:t>
            </a:r>
          </a:p>
          <a:p>
            <a:pPr algn="just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установлен памятник с изображением шара и</a:t>
            </a:r>
          </a:p>
          <a:p>
            <a:pPr algn="just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описанного  около него цилиндра. Спустя почти       </a:t>
            </a:r>
          </a:p>
          <a:p>
            <a:pPr algn="just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200 лет  по этому чертежу нашли его могилу.</a:t>
            </a:r>
          </a:p>
          <a:p>
            <a:pPr algn="just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   </a:t>
            </a:r>
            <a:endParaRPr lang="ru-RU" sz="2400" b="1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2071688" y="5715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400" b="1"/>
          </a:p>
        </p:txBody>
      </p:sp>
      <p:sp>
        <p:nvSpPr>
          <p:cNvPr id="37892" name="Text Box 13"/>
          <p:cNvSpPr txBox="1">
            <a:spLocks noChangeArrowheads="1"/>
          </p:cNvSpPr>
          <p:nvPr/>
        </p:nvSpPr>
        <p:spPr bwMode="auto">
          <a:xfrm>
            <a:off x="1600200" y="712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7893" name="Text Box 14"/>
          <p:cNvSpPr txBox="1">
            <a:spLocks noChangeArrowheads="1"/>
          </p:cNvSpPr>
          <p:nvPr/>
        </p:nvSpPr>
        <p:spPr bwMode="auto">
          <a:xfrm>
            <a:off x="1908175" y="260350"/>
            <a:ext cx="3095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/>
              <a:t>    </a:t>
            </a:r>
            <a:r>
              <a:rPr lang="ru-RU" sz="6600" b="1"/>
              <a:t> 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700338" y="5084763"/>
            <a:ext cx="3314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chemeClr val="hlink"/>
                </a:solidFill>
              </a:rPr>
              <a:t>Архимед</a:t>
            </a:r>
          </a:p>
        </p:txBody>
      </p:sp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33375"/>
            <a:ext cx="31337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6"/>
          <p:cNvSpPr>
            <a:spLocks noGrp="1"/>
          </p:cNvSpPr>
          <p:nvPr>
            <p:ph sz="half" idx="2"/>
          </p:nvPr>
        </p:nvSpPr>
        <p:spPr>
          <a:xfrm>
            <a:off x="4857750" y="5929313"/>
            <a:ext cx="3852863" cy="768350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500063" y="2000250"/>
            <a:ext cx="8358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 </a:t>
            </a:r>
            <a:endParaRPr lang="ru-RU" sz="4000" b="1"/>
          </a:p>
        </p:txBody>
      </p:sp>
      <p:pic>
        <p:nvPicPr>
          <p:cNvPr id="38916" name="Picture 5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00113" y="908050"/>
            <a:ext cx="7383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истории математики</a:t>
            </a:r>
            <a:r>
              <a:rPr lang="ru-RU"/>
              <a:t> </a:t>
            </a:r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14313" y="1928813"/>
            <a:ext cx="858996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Древнегреческий учёный философ,  живший в VІ в. до н.э.,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которому приписывается высказывание «Всё есть число».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Согласно философскому мировоззрению этого учёного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 его последователей, числа управляют не только мерой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 весом, но  также всеми явлениями, происходящими в природе,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 являются сущностью гармонии, царствующей в мире,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душой космоса.  Первые четыре числа - 1,2,3,4 - означали: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огонь, землю, воду и воздух. Сумма этих чисел - число 10 –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изображало весь мир. Учёный впервые разделил числа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 чётные и нечётные, простые  и составные,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впервые открыл математическую теорию музыки. Кто он?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Прямоугольник 4"/>
          <p:cNvSpPr>
            <a:spLocks noChangeArrowheads="1"/>
          </p:cNvSpPr>
          <p:nvPr/>
        </p:nvSpPr>
        <p:spPr bwMode="auto">
          <a:xfrm>
            <a:off x="2339975" y="4292600"/>
            <a:ext cx="40322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solidFill>
                  <a:schemeClr val="hlink"/>
                </a:solidFill>
              </a:rPr>
              <a:t>Пифагор</a:t>
            </a:r>
          </a:p>
          <a:p>
            <a:pPr algn="ctr"/>
            <a:endParaRPr lang="ru-RU" sz="4800" b="1">
              <a:solidFill>
                <a:schemeClr val="hlink"/>
              </a:solidFill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908050"/>
            <a:ext cx="43434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7"/>
          <p:cNvSpPr>
            <a:spLocks noChangeArrowheads="1"/>
          </p:cNvSpPr>
          <p:nvPr/>
        </p:nvSpPr>
        <p:spPr bwMode="auto">
          <a:xfrm>
            <a:off x="611188" y="184467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 b="1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539750" y="1844675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 </a:t>
            </a:r>
            <a:endParaRPr lang="ru-RU" sz="2800" b="1"/>
          </a:p>
        </p:txBody>
      </p:sp>
      <p:pic>
        <p:nvPicPr>
          <p:cNvPr id="40964" name="Picture 5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истории математики 40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84213" y="2492375"/>
            <a:ext cx="7681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0066"/>
                </a:solidFill>
              </a:rPr>
              <a:t>Какой народ придумал ноль?</a:t>
            </a:r>
          </a:p>
        </p:txBody>
      </p:sp>
      <p:pic>
        <p:nvPicPr>
          <p:cNvPr id="40968" name="Picture 8" descr="3649c6da2a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357563"/>
            <a:ext cx="2133600" cy="30511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786063" y="1357313"/>
            <a:ext cx="3317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</a:rPr>
              <a:t>високосный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Прямоугольник 6"/>
          <p:cNvSpPr>
            <a:spLocks noChangeArrowheads="1"/>
          </p:cNvSpPr>
          <p:nvPr/>
        </p:nvSpPr>
        <p:spPr bwMode="auto">
          <a:xfrm>
            <a:off x="1500188" y="500063"/>
            <a:ext cx="5905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916238" y="5373688"/>
            <a:ext cx="22336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000066"/>
                </a:solidFill>
              </a:rPr>
              <a:t>Арабы</a:t>
            </a:r>
          </a:p>
        </p:txBody>
      </p:sp>
      <p:pic>
        <p:nvPicPr>
          <p:cNvPr id="41990" name="Picture 6" descr="item_36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60350"/>
            <a:ext cx="3590925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5"/>
          <p:cNvSpPr>
            <a:spLocks noChangeArrowheads="1"/>
          </p:cNvSpPr>
          <p:nvPr/>
        </p:nvSpPr>
        <p:spPr bwMode="auto">
          <a:xfrm>
            <a:off x="428625" y="2000250"/>
            <a:ext cx="8358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</a:t>
            </a:r>
            <a:endParaRPr lang="ru-RU" sz="4000" b="1"/>
          </a:p>
        </p:txBody>
      </p:sp>
      <p:pic>
        <p:nvPicPr>
          <p:cNvPr id="43011" name="Picture 4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95288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истории математики 50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39750" y="2420938"/>
            <a:ext cx="744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66"/>
                </a:solidFill>
              </a:rPr>
              <a:t>Прабабушка цифры?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0"/>
          <p:cNvSpPr txBox="1">
            <a:spLocks noChangeArrowheads="1"/>
          </p:cNvSpPr>
          <p:nvPr/>
        </p:nvSpPr>
        <p:spPr bwMode="auto">
          <a:xfrm>
            <a:off x="1403350" y="16287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35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26400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000066"/>
                </a:solidFill>
              </a:rPr>
              <a:t>Зарубка</a:t>
            </a:r>
          </a:p>
        </p:txBody>
      </p:sp>
      <p:pic>
        <p:nvPicPr>
          <p:cNvPr id="44037" name="Picture 5" descr="з"/>
          <p:cNvPicPr>
            <a:picLocks noChangeAspect="1" noChangeArrowheads="1"/>
          </p:cNvPicPr>
          <p:nvPr/>
        </p:nvPicPr>
        <p:blipFill>
          <a:blip r:embed="rId3"/>
          <a:srcRect l="40176"/>
          <a:stretch>
            <a:fillRect/>
          </a:stretch>
        </p:blipFill>
        <p:spPr bwMode="auto">
          <a:xfrm>
            <a:off x="2700338" y="692150"/>
            <a:ext cx="36480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8"/>
          <p:cNvSpPr txBox="1">
            <a:spLocks noChangeArrowheads="1"/>
          </p:cNvSpPr>
          <p:nvPr/>
        </p:nvSpPr>
        <p:spPr bwMode="auto">
          <a:xfrm>
            <a:off x="1116013" y="1557338"/>
            <a:ext cx="6553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Times New Roman" pitchFamily="18" charset="0"/>
              </a:rPr>
              <a:t> </a:t>
            </a:r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182563" y="1844675"/>
            <a:ext cx="8961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 </a:t>
            </a:r>
          </a:p>
        </p:txBody>
      </p:sp>
      <p:pic>
        <p:nvPicPr>
          <p:cNvPr id="45060" name="Picture 5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0825" y="836613"/>
            <a:ext cx="8472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Ребусы 10</a:t>
            </a:r>
          </a:p>
        </p:txBody>
      </p:sp>
      <p:pic>
        <p:nvPicPr>
          <p:cNvPr id="45062" name="Picture 6" descr="C:\Documents and Settings\Admin\Рабочий стол\мину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6350" y="2514600"/>
            <a:ext cx="62245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23000">
              <a:srgbClr val="C7AC4C"/>
            </a:gs>
            <a:gs pos="55000">
              <a:srgbClr val="E6D78A"/>
            </a:gs>
            <a:gs pos="70000">
              <a:srgbClr val="C7AC4C"/>
            </a:gs>
            <a:gs pos="88000">
              <a:srgbClr val="E6D78A"/>
            </a:gs>
            <a:gs pos="100000">
              <a:srgbClr val="E6DC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116013" y="1557338"/>
            <a:ext cx="655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Times New Roman" pitchFamily="18" charset="0"/>
              </a:rPr>
              <a:t> </a:t>
            </a:r>
          </a:p>
        </p:txBody>
      </p:sp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2895600" y="568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2714625" y="1500188"/>
            <a:ext cx="3525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0070C0"/>
                </a:solidFill>
              </a:rPr>
              <a:t>МИНУС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1908175" y="14843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47107" name="Picture 4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68313" y="692150"/>
            <a:ext cx="8472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Ребусы 20</a:t>
            </a:r>
          </a:p>
        </p:txBody>
      </p:sp>
      <p:pic>
        <p:nvPicPr>
          <p:cNvPr id="47109" name="Picture 5" descr="C:\Documents and Settings\Admin\Рабочий стол\отрез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2214563"/>
            <a:ext cx="67373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23000">
              <a:srgbClr val="C7AC4C"/>
            </a:gs>
            <a:gs pos="55000">
              <a:srgbClr val="E6D78A"/>
            </a:gs>
            <a:gs pos="70000">
              <a:srgbClr val="C7AC4C"/>
            </a:gs>
            <a:gs pos="88000">
              <a:srgbClr val="E6D78A"/>
            </a:gs>
            <a:gs pos="100000">
              <a:srgbClr val="E6DC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755650" y="2349500"/>
            <a:ext cx="357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imes New Roman" pitchFamily="18" charset="0"/>
              </a:rPr>
              <a:t> 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2500313" y="1785938"/>
            <a:ext cx="454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0070C0"/>
                </a:solidFill>
              </a:rPr>
              <a:t>ОТРЕЗОК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9"/>
          <p:cNvSpPr txBox="1">
            <a:spLocks noChangeArrowheads="1"/>
          </p:cNvSpPr>
          <p:nvPr/>
        </p:nvSpPr>
        <p:spPr bwMode="auto">
          <a:xfrm>
            <a:off x="2771775" y="866775"/>
            <a:ext cx="6373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>
                <a:latin typeface="Times New Roman" pitchFamily="18" charset="0"/>
              </a:rPr>
              <a:t> 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1619250" y="1412875"/>
            <a:ext cx="698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 </a:t>
            </a:r>
          </a:p>
        </p:txBody>
      </p:sp>
      <p:pic>
        <p:nvPicPr>
          <p:cNvPr id="49156" name="Picture 5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Ребусы 30</a:t>
            </a:r>
          </a:p>
        </p:txBody>
      </p:sp>
      <p:pic>
        <p:nvPicPr>
          <p:cNvPr id="49158" name="Picture 6" descr="C:\Documents and Settings\Admin\Рабочий стол\пифаго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2143125"/>
            <a:ext cx="56721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23000">
              <a:srgbClr val="C7AC4C"/>
            </a:gs>
            <a:gs pos="55000">
              <a:srgbClr val="E6D78A"/>
            </a:gs>
            <a:gs pos="70000">
              <a:srgbClr val="C7AC4C"/>
            </a:gs>
            <a:gs pos="88000">
              <a:srgbClr val="E6D78A"/>
            </a:gs>
            <a:gs pos="100000">
              <a:srgbClr val="E6DC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116013" y="2349500"/>
            <a:ext cx="655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Times New Roman" pitchFamily="18" charset="0"/>
              </a:rPr>
              <a:t> 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2071688" y="4429125"/>
            <a:ext cx="45942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0070C0"/>
                </a:solidFill>
              </a:rPr>
              <a:t>Пифагор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571500"/>
            <a:ext cx="43434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2124075" y="1700213"/>
            <a:ext cx="296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 </a:t>
            </a:r>
          </a:p>
        </p:txBody>
      </p:sp>
      <p:pic>
        <p:nvPicPr>
          <p:cNvPr id="51203" name="Picture 4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Ребусы 40</a:t>
            </a:r>
          </a:p>
        </p:txBody>
      </p:sp>
      <p:pic>
        <p:nvPicPr>
          <p:cNvPr id="51205" name="Picture 6" descr="C:\Documents and Settings\Admin\Рабочий стол\дроб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2214563"/>
            <a:ext cx="5876925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b="1" i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684213" y="1268413"/>
            <a:ext cx="8245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>
                <a:latin typeface="Times New Roman" pitchFamily="18" charset="0"/>
              </a:rPr>
              <a:t> </a:t>
            </a:r>
          </a:p>
        </p:txBody>
      </p:sp>
      <p:pic>
        <p:nvPicPr>
          <p:cNvPr id="6148" name="Picture 4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47813" y="1052513"/>
            <a:ext cx="6116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Единицы измерений 20</a:t>
            </a:r>
          </a:p>
        </p:txBody>
      </p:sp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642938" y="2286000"/>
            <a:ext cx="76438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 клетке находятся три кролика. Три девочки попросили дать им по одному кролику. Каждой девочке дали кролика. И все же в клетке остался один кролик. Как это случилось?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23000">
              <a:srgbClr val="C7AC4C"/>
            </a:gs>
            <a:gs pos="55000">
              <a:srgbClr val="E6D78A"/>
            </a:gs>
            <a:gs pos="70000">
              <a:srgbClr val="C7AC4C"/>
            </a:gs>
            <a:gs pos="88000">
              <a:srgbClr val="E6D78A"/>
            </a:gs>
            <a:gs pos="100000">
              <a:srgbClr val="E6DC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1643063" y="500063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400" b="1"/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2214563" y="2071688"/>
            <a:ext cx="454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0070C0"/>
                </a:solidFill>
              </a:rPr>
              <a:t>ОТРЕЗОК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7"/>
          <p:cNvSpPr txBox="1">
            <a:spLocks noChangeArrowheads="1"/>
          </p:cNvSpPr>
          <p:nvPr/>
        </p:nvSpPr>
        <p:spPr bwMode="auto">
          <a:xfrm>
            <a:off x="3022600" y="1093788"/>
            <a:ext cx="6373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>
                <a:latin typeface="Times New Roman" pitchFamily="18" charset="0"/>
              </a:rPr>
              <a:t> </a:t>
            </a:r>
          </a:p>
        </p:txBody>
      </p:sp>
      <p:sp>
        <p:nvSpPr>
          <p:cNvPr id="53251" name="Text Box 7"/>
          <p:cNvSpPr txBox="1">
            <a:spLocks noChangeArrowheads="1"/>
          </p:cNvSpPr>
          <p:nvPr/>
        </p:nvSpPr>
        <p:spPr bwMode="auto">
          <a:xfrm>
            <a:off x="539750" y="1700213"/>
            <a:ext cx="3603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 </a:t>
            </a:r>
            <a:r>
              <a:rPr lang="ru-RU"/>
              <a:t> </a:t>
            </a:r>
          </a:p>
        </p:txBody>
      </p:sp>
      <p:pic>
        <p:nvPicPr>
          <p:cNvPr id="53252" name="Picture 5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Ребусы 50</a:t>
            </a:r>
          </a:p>
        </p:txBody>
      </p:sp>
      <p:pic>
        <p:nvPicPr>
          <p:cNvPr id="53254" name="Picture 6" descr="C:\Documents and Settings\Admin\Рабочий стол\ДИАГОНАЛ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2214563"/>
            <a:ext cx="60039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23000">
              <a:srgbClr val="C7AC4C"/>
            </a:gs>
            <a:gs pos="55000">
              <a:srgbClr val="E6D78A"/>
            </a:gs>
            <a:gs pos="70000">
              <a:srgbClr val="C7AC4C"/>
            </a:gs>
            <a:gs pos="88000">
              <a:srgbClr val="E6D78A"/>
            </a:gs>
            <a:gs pos="100000">
              <a:srgbClr val="E6DC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1571625" y="1928813"/>
            <a:ext cx="6059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0070C0"/>
                </a:solidFill>
              </a:rPr>
              <a:t>ДИАГОНАЛЬ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395288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Подведем итоги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611188" y="2636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Поздравляем победителя!</a:t>
            </a:r>
            <a:br>
              <a:rPr lang="ru-RU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 новых встреч!</a:t>
            </a:r>
          </a:p>
        </p:txBody>
      </p:sp>
      <p:pic>
        <p:nvPicPr>
          <p:cNvPr id="56323" name="Рисунок 2" descr="blest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0"/>
            <a:ext cx="21431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571500" y="1143000"/>
            <a:ext cx="7858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Нужно отдать одной девочке клетку вместе с кроликом.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ru-RU" b="1" i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357188" y="1500188"/>
            <a:ext cx="8358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 </a:t>
            </a:r>
          </a:p>
        </p:txBody>
      </p:sp>
      <p:pic>
        <p:nvPicPr>
          <p:cNvPr id="8197" name="Picture 6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500188" y="1000125"/>
            <a:ext cx="6116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Единицы измерений 30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857250" y="2143125"/>
            <a:ext cx="72358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Одни часы отстают на 25 минут,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</a:rPr>
              <a:t>показывая 1 ч 50 мин.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</a:rPr>
              <a:t>Какое время показывают другие часы,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</a:rPr>
              <a:t>если они забегают на 15 мин?</a:t>
            </a:r>
          </a:p>
          <a:p>
            <a:pPr algn="ctr"/>
            <a:r>
              <a:rPr lang="ru-RU" sz="2800" b="1" i="1">
                <a:solidFill>
                  <a:srgbClr val="002060"/>
                </a:solidFill>
              </a:rPr>
              <a:t> </a:t>
            </a:r>
            <a:endParaRPr lang="ru-RU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Прямоугольник 6"/>
          <p:cNvSpPr>
            <a:spLocks noChangeArrowheads="1"/>
          </p:cNvSpPr>
          <p:nvPr/>
        </p:nvSpPr>
        <p:spPr bwMode="auto">
          <a:xfrm>
            <a:off x="357188" y="1571625"/>
            <a:ext cx="8572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>
                <a:solidFill>
                  <a:srgbClr val="002060"/>
                </a:solidFill>
              </a:rPr>
              <a:t>1 час 50 мин+25 мин = 2 часа15 мин</a:t>
            </a:r>
          </a:p>
          <a:p>
            <a:pPr algn="ctr">
              <a:lnSpc>
                <a:spcPct val="150000"/>
              </a:lnSpc>
            </a:pPr>
            <a:r>
              <a:rPr lang="ru-RU" sz="3600" b="1">
                <a:solidFill>
                  <a:srgbClr val="002060"/>
                </a:solidFill>
              </a:rPr>
              <a:t>2 часа 15 мин+15 мин=2 часа 30мин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1187450" y="1268413"/>
            <a:ext cx="6589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 </a:t>
            </a:r>
          </a:p>
        </p:txBody>
      </p:sp>
      <p:pic>
        <p:nvPicPr>
          <p:cNvPr id="10243" name="Picture 4" descr="клетка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95288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Единицы измерений 40</a:t>
            </a:r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642938" y="2286000"/>
            <a:ext cx="7715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 мальчика столько сестер, сколько и братьев, а у его сестры вдвое меньше сестер, чем братьев. Сколько братьев и сестер в этой семье?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872</Words>
  <Application>Microsoft Office PowerPoint</Application>
  <PresentationFormat>Экран (4:3)</PresentationFormat>
  <Paragraphs>184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Геометрические фигуры 40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Ирина</cp:lastModifiedBy>
  <cp:revision>133</cp:revision>
  <dcterms:created xsi:type="dcterms:W3CDTF">2006-11-17T13:09:18Z</dcterms:created>
  <dcterms:modified xsi:type="dcterms:W3CDTF">2020-09-13T03:29:59Z</dcterms:modified>
</cp:coreProperties>
</file>