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9" r:id="rId2"/>
    <p:sldId id="258" r:id="rId3"/>
    <p:sldId id="277" r:id="rId4"/>
    <p:sldId id="278" r:id="rId5"/>
    <p:sldId id="279" r:id="rId6"/>
    <p:sldId id="280" r:id="rId7"/>
    <p:sldId id="282" r:id="rId8"/>
    <p:sldId id="283" r:id="rId9"/>
    <p:sldId id="284" r:id="rId10"/>
    <p:sldId id="285" r:id="rId11"/>
    <p:sldId id="287" r:id="rId12"/>
    <p:sldId id="288" r:id="rId13"/>
    <p:sldId id="289" r:id="rId14"/>
    <p:sldId id="290" r:id="rId15"/>
    <p:sldId id="291" r:id="rId16"/>
    <p:sldId id="292" r:id="rId17"/>
    <p:sldId id="259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49" autoAdjust="0"/>
    <p:restoredTop sz="94660"/>
  </p:normalViewPr>
  <p:slideViewPr>
    <p:cSldViewPr>
      <p:cViewPr varScale="1">
        <p:scale>
          <a:sx n="68" d="100"/>
          <a:sy n="68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BB661-F817-4D16-9DA3-ADA79DDFCE39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0D3AF-14E6-47C4-966A-CB7942FDC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27.04.2013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27.04.2013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27.04.2013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27.04.2013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27.04.2013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27.04.2013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27.04.2013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D69452-52D5-4F59-9A20-462B9A1D9399}" type="datetimeFigureOut">
              <a:rPr lang="ru-RU" smtClean="0"/>
              <a:pPr/>
              <a:t>27.04.2013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136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Дитятко – что тесто,</a:t>
            </a:r>
          </a:p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как замесил, так и выросло.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8943" y="2500306"/>
            <a:ext cx="852509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Когда ребёнку три года,</a:t>
            </a:r>
          </a:p>
          <a:p>
            <a:pPr algn="ctr"/>
            <a:r>
              <a:rPr lang="ru-RU" sz="4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вся семья учится говорить.</a:t>
            </a:r>
            <a:endParaRPr lang="ru-RU" sz="4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004" y="4500570"/>
            <a:ext cx="91199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CC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Учение в детстве так же прочно, </a:t>
            </a:r>
          </a:p>
          <a:p>
            <a:pPr algn="ctr"/>
            <a:r>
              <a:rPr lang="ru-RU" sz="4400" b="1" cap="none" spc="0" dirty="0" smtClean="0">
                <a:ln w="11430"/>
                <a:solidFill>
                  <a:srgbClr val="CC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гравировка на камне.</a:t>
            </a:r>
            <a:endParaRPr lang="ru-RU" sz="4400" b="1" cap="none" spc="0" dirty="0">
              <a:ln w="11430"/>
              <a:solidFill>
                <a:srgbClr val="CC33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4329113" cy="58404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i="1" dirty="0" smtClean="0"/>
              <a:t>Сообщаемый детям материал о школе должен быть не только понят ими, но и прочувствован, пережит.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i="1" dirty="0" smtClean="0"/>
              <a:t>Например, рассказывая о своих любимых учителях, читая художественную литературу, просматривая кинофильмы, надо активизировать как сознание ребенка, так и его чувства. Экскурсии в школу, встречи с учителями помогают создавать у ребенка положительную установку на учебу в школе.</a:t>
            </a:r>
            <a:br>
              <a:rPr lang="ru-RU" sz="2400" i="1" dirty="0" smtClean="0"/>
            </a:br>
            <a:endParaRPr lang="ru-RU" sz="2400" i="1" dirty="0"/>
          </a:p>
        </p:txBody>
      </p:sp>
      <p:pic>
        <p:nvPicPr>
          <p:cNvPr id="16387" name="Picture 2" descr="D:\Мои документы\Картинки и открытки\Готовы ли к школе 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1563" y="285750"/>
            <a:ext cx="40957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85750"/>
            <a:ext cx="4929188" cy="63579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i="1" dirty="0" smtClean="0"/>
              <a:t>Ребенка может привлечь к школе форма, ранец и другие аксессуары школьной жизни, может быть желание сменить обстановку или то, что в школе учится друг.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Важнее, чтобы ребенка привлекала школа и своей главной деятельностью - учением; например, желание писать, читать, считать, решать задачи; учиться, чтобы быть, как папа.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Быть школьником - это уже осознаваемая ребенком ступень вверх, к взрослости, да и учеба в школе воспринимается ребенком как ответственное дело.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i="1" dirty="0"/>
          </a:p>
        </p:txBody>
      </p:sp>
      <p:pic>
        <p:nvPicPr>
          <p:cNvPr id="19459" name="Picture 2" descr="D:\Мои документы\Картинки и открытки\Первые занятия будущего первоклассника0_9ce8_c590f1a1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0350" y="142875"/>
            <a:ext cx="3589338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5186363" cy="62865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i="1" dirty="0" smtClean="0"/>
              <a:t>.</a:t>
            </a:r>
            <a:r>
              <a:rPr lang="ru-RU" sz="2400" i="1" dirty="0" smtClean="0"/>
              <a:t> Мама Вани (6 лет) считает, что ее сын имеет необходимый запас знаний, умений и навыков для обучения в школе. Он подготовлен интеллектуально и физически. Мама считает, что и по другим показателям ребенок готов для обучения в школе. Но в беседе с сыном мама узнала, что у него нет желания идти в школу.</a:t>
            </a:r>
            <a:br>
              <a:rPr lang="ru-RU" sz="2400" i="1" dirty="0" smtClean="0"/>
            </a:br>
            <a:r>
              <a:rPr lang="ru-RU" sz="2400" i="1" u="sng" dirty="0" smtClean="0">
                <a:solidFill>
                  <a:srgbClr val="FF0000"/>
                </a:solidFill>
              </a:rPr>
              <a:t>С чем связано такое рассогласование?</a:t>
            </a:r>
            <a:br>
              <a:rPr lang="ru-RU" sz="2400" i="1" u="sng" dirty="0" smtClean="0">
                <a:solidFill>
                  <a:srgbClr val="FF0000"/>
                </a:solidFill>
              </a:rPr>
            </a:br>
            <a:r>
              <a:rPr lang="ru-RU" sz="2400" i="1" u="sng" dirty="0" smtClean="0">
                <a:solidFill>
                  <a:srgbClr val="FF0000"/>
                </a:solidFill>
              </a:rPr>
              <a:t>Будет ли ребенок успешно учиться в школе?</a:t>
            </a:r>
            <a:br>
              <a:rPr lang="ru-RU" sz="2400" i="1" u="sng" dirty="0" smtClean="0">
                <a:solidFill>
                  <a:srgbClr val="FF0000"/>
                </a:solidFill>
              </a:rPr>
            </a:br>
            <a:r>
              <a:rPr lang="ru-RU" sz="2400" i="1" u="sng" dirty="0" smtClean="0">
                <a:solidFill>
                  <a:srgbClr val="FF0000"/>
                </a:solidFill>
              </a:rPr>
              <a:t>Что необходимо предпринять?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Если ребенок не имеет желания учиться, не имеет действенной мотивации, то его интеллектуальная готовность не будет реализована в школе. Существенного успеха в школе такой ребенок не достигнет, необходимо заботиться о формировании социально-психологической готовности ребенка.</a:t>
            </a:r>
            <a:br>
              <a:rPr lang="ru-RU" sz="2400" i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1507" name="Picture 2" descr="D:\Мои документы\Картинки и открытки\Готовы ли к школе 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5950" y="0"/>
            <a:ext cx="3448050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4114800" cy="61436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i="1" dirty="0" smtClean="0"/>
              <a:t>Не всегда высокий уровень интеллектуального развития совпадает с личностной готовностью ребенка к школе.</a:t>
            </a:r>
            <a:br>
              <a:rPr lang="ru-RU" sz="2400" i="1" dirty="0" smtClean="0"/>
            </a:br>
            <a:r>
              <a:rPr lang="ru-RU" sz="2400" i="1" dirty="0" smtClean="0"/>
              <a:t>Такие ученики ведут себя в школе "по-детски", учатся неровно.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i="1" dirty="0" smtClean="0"/>
              <a:t>При непосредственном интересе успехи будут, но если необходимо выполнить учебное задание из чувства долга и ответственности, то такой ученик делает его небрежно, наспех, ему трудно достичь нужного результата.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2531" name="Picture 2" descr="D:\Мои документы\Картинки и открытки\Готовы ли к школе 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4313"/>
            <a:ext cx="4341813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186738" cy="53578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000" i="1" dirty="0" smtClean="0"/>
              <a:t> Все то, что говорится в семье о школе, о ее роли по подготовке учеников к будущей работе по профессии, должно вызывать положительное эмоциональное отношение, большой интерес к новой социальной позиции школьника. Важно, чтобы сообщаемая информация вызывала живой отклик, чувство радости, сопереживание.</a:t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>Все мероприятия, организуемые в семье, должны включать ребенка в деятельность, активизирующую как сознание, так и чувства.</a:t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>Здесь уместны совместное чтения художественной литературы, просмотр фильмов о школе, телепередач о школьной жизни с последующим обсуждением; показ фотографий, грамот, связанных со школьными годами родителей, игры в школу; организация семейных торжеств по поводу школьных успехов старших детей. Разговоры о школе должны подчеркивать значение книг, учения.</a:t>
            </a:r>
            <a:br>
              <a:rPr lang="ru-RU" sz="2000" i="1" dirty="0" smtClean="0"/>
            </a:br>
            <a:endParaRPr lang="ru-RU" sz="2000" i="1" dirty="0" smtClean="0"/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4686300" cy="61436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i="1" dirty="0" smtClean="0"/>
              <a:t>Проанализируйте высказывания детей и укажите возможные причины, побудившие ребенка к таким результатам: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"В школе двойки будут ставить"</a:t>
            </a:r>
            <a:br>
              <a:rPr lang="ru-RU" sz="2400" i="1" dirty="0" smtClean="0"/>
            </a:br>
            <a:r>
              <a:rPr lang="ru-RU" sz="2400" i="1" dirty="0" smtClean="0"/>
              <a:t>"Играть будет некогда"</a:t>
            </a:r>
            <a:br>
              <a:rPr lang="ru-RU" sz="2400" i="1" dirty="0" smtClean="0"/>
            </a:br>
            <a:r>
              <a:rPr lang="ru-RU" sz="2400" i="1" dirty="0" smtClean="0"/>
              <a:t>"В школе программа трудная"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Если ребенок указывает, что в школе двойки будут ставить, там программа трудная, играть будет некогда, то это, как правило, результат ошибок в воспитании. Нередко к нему приводит запугивание детей школой, что особенно вредно по отношению к детям робким, неуверенным в себе, "даже двух слов сказать не можешь...", "Там тебе покажут!".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5603" name="Picture 2" descr="D:\Мои документы\Картинки и открытки\Дети идут в школуimage0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85750"/>
            <a:ext cx="4038600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857250"/>
            <a:ext cx="4786312" cy="5768975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i="1" dirty="0" smtClean="0"/>
              <a:t>Совет родителям: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i="1" dirty="0" smtClean="0"/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Не запугивать ребенка школой!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На возникновение негативного отношения к школе могут оказать влияние не только взрослые, но и старшие дети. Чтобы изменить отношение ребенка к школе, вселить веру в собственные силы, потребуется много внимания, времени и терпения.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Помните, что и самому ребенку его первые шаги в школе будут нелегки. Намного разумнее сразу формировать верные представления о школе, положительное отношение к ней, учителю, книге, к самому себе.</a:t>
            </a:r>
            <a:br>
              <a:rPr lang="ru-RU" sz="2400" i="1" dirty="0" smtClean="0"/>
            </a:br>
            <a:endParaRPr lang="ru-RU" sz="2400" i="1" dirty="0"/>
          </a:p>
        </p:txBody>
      </p:sp>
      <p:pic>
        <p:nvPicPr>
          <p:cNvPr id="26627" name="Picture 2" descr="D:\Мои документы\Картинки и открытки\Готовы ли к школе 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8" y="357188"/>
            <a:ext cx="421481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7382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Итак,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успехов Вам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 – больше веры в себя</a:t>
            </a:r>
          </a:p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возможности своего ребёнка!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G:\Документы\Картинки\Фон для презентаций\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071810"/>
            <a:ext cx="4736942" cy="355270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6703~1\AppData\Local\Temp\Rar$DI00.716\cat34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714356"/>
            <a:ext cx="2714644" cy="4071966"/>
          </a:xfrm>
          <a:prstGeom prst="rect">
            <a:avLst/>
          </a:prstGeom>
          <a:noFill/>
        </p:spPr>
      </p:pic>
      <p:pic>
        <p:nvPicPr>
          <p:cNvPr id="5123" name="Picture 3" descr="C:\Users\6703~1\AppData\Local\Temp\Rar$DI03.363\cat348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928670"/>
            <a:ext cx="1905000" cy="2857500"/>
          </a:xfrm>
          <a:prstGeom prst="rect">
            <a:avLst/>
          </a:prstGeom>
          <a:noFill/>
        </p:spPr>
      </p:pic>
      <p:pic>
        <p:nvPicPr>
          <p:cNvPr id="5124" name="Picture 4" descr="C:\Users\6703~1\AppData\Local\Temp\Rar$DI04.588\cat345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214686"/>
            <a:ext cx="1905000" cy="2857500"/>
          </a:xfrm>
          <a:prstGeom prst="rect">
            <a:avLst/>
          </a:prstGeom>
          <a:noFill/>
        </p:spPr>
      </p:pic>
      <p:pic>
        <p:nvPicPr>
          <p:cNvPr id="5125" name="Picture 5" descr="C:\Users\6703~1\AppData\Local\Temp\Rar$DI07.557\cat34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285992"/>
            <a:ext cx="1905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Психологическая готовность ребёнка к школе.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643050"/>
            <a:ext cx="86439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ru-RU" sz="3200" i="1" dirty="0" smtClean="0"/>
              <a:t>Хочет ли Ваш ребёнок идти в школу.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3200" i="1" dirty="0" smtClean="0"/>
              <a:t>Достаточно ли хорошо развиты у ребёнка познавательные процессы.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3200" i="1" dirty="0" smtClean="0"/>
              <a:t>Может ли ребёнок контролировать своё поведение (произвольное поведение)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3200" i="1" dirty="0" smtClean="0"/>
              <a:t>Хорошо ли развита тонкая моторика пальцев рук.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3200" i="1" dirty="0" smtClean="0"/>
              <a:t>Достаточно ли хорошо развиты у ребёнка речь, навык общения и интеллект.</a:t>
            </a:r>
            <a:endParaRPr lang="ru-RU" sz="3200" i="1" dirty="0"/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0" y="500063"/>
            <a:ext cx="5257800" cy="585787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Отношение к школе.</a:t>
            </a:r>
            <a:r>
              <a:rPr lang="ru-RU" i="1" dirty="0" smtClean="0"/>
              <a:t> Выполнять правила школьного режима, своевременно приходить на занятия, выполнять учебные задания в школе и дома.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/>
              <a:t>Отношение к учителю и учебной деятельности.</a:t>
            </a:r>
            <a:r>
              <a:rPr lang="ru-RU" i="1" dirty="0" smtClean="0"/>
              <a:t> Правильно воспринимать ситуации урока, правильно воспринимать истинный смысл действий учителя, его профессиональную роль.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В ситуации урока исключены непосредственные эмоциональные контакты, когда нельзя говорить на посторонние темы (вопросы). Надо задавать вопросы по делу, предварительно подняв руку. Дети, готовые в этом плане к школьному обучению, адекватно ведут себя на уроках.</a:t>
            </a:r>
            <a:endParaRPr lang="ru-RU" i="1" dirty="0"/>
          </a:p>
        </p:txBody>
      </p:sp>
      <p:pic>
        <p:nvPicPr>
          <p:cNvPr id="6147" name="Picture 2" descr="D:\Мои документы\Картинки и открытки\Как готовить детей к школе.zdravstvuj-shko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642938"/>
            <a:ext cx="3000375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28625" y="357188"/>
            <a:ext cx="8286750" cy="1857375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rgbClr val="FF3399"/>
                </a:solidFill>
              </a:rPr>
              <a:t>Ребенок должен уметь вступать в общение </a:t>
            </a:r>
          </a:p>
          <a:p>
            <a:pPr eaLnBrk="1" hangingPunct="1">
              <a:buFont typeface="Arial" charset="0"/>
              <a:buNone/>
            </a:pPr>
            <a:r>
              <a:rPr lang="ru-RU" sz="2800" b="1" i="1" dirty="0" smtClean="0">
                <a:solidFill>
                  <a:srgbClr val="FF3399"/>
                </a:solidFill>
              </a:rPr>
              <a:t>               и с учителем и со сверстниками.</a:t>
            </a:r>
            <a:r>
              <a:rPr lang="ru-RU" sz="2800" b="1" dirty="0" smtClean="0">
                <a:solidFill>
                  <a:srgbClr val="FF3399"/>
                </a:solidFill>
              </a:rPr>
              <a:t/>
            </a:r>
            <a:br>
              <a:rPr lang="ru-RU" sz="2800" b="1" dirty="0" smtClean="0">
                <a:solidFill>
                  <a:srgbClr val="FF3399"/>
                </a:solidFill>
              </a:rPr>
            </a:br>
            <a:endParaRPr lang="ru-RU" sz="2800" b="1" dirty="0" smtClean="0">
              <a:solidFill>
                <a:srgbClr val="FF3399"/>
              </a:solidFill>
            </a:endParaRPr>
          </a:p>
        </p:txBody>
      </p:sp>
      <p:pic>
        <p:nvPicPr>
          <p:cNvPr id="9219" name="Picture 2" descr="D:\Мои документы\Картинки и открытки\Готовимся в школу.7bc7d47185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1714500"/>
            <a:ext cx="5497512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6115050" cy="5768975"/>
          </a:xfrm>
        </p:spPr>
        <p:txBody>
          <a:bodyPr/>
          <a:lstStyle/>
          <a:p>
            <a:pPr eaLnBrk="1" hangingPunct="1"/>
            <a:r>
              <a:rPr lang="ru-RU" sz="2400" b="1" i="1" dirty="0" smtClean="0"/>
              <a:t>Отношение к сверстникам.</a:t>
            </a:r>
            <a:r>
              <a:rPr lang="ru-RU" sz="2400" i="1" dirty="0" smtClean="0"/>
              <a:t> Должны быть развиты такие качества личности, которые помогли бы общаться и взаимодействовать со сверстниками, уступать в одних обстоятельствах и не уступать в других. </a:t>
            </a:r>
          </a:p>
          <a:p>
            <a:pPr eaLnBrk="1" hangingPunct="1"/>
            <a:r>
              <a:rPr lang="ru-RU" sz="2400" i="1" dirty="0" smtClean="0">
                <a:solidFill>
                  <a:srgbClr val="FF0000"/>
                </a:solidFill>
              </a:rPr>
              <a:t>Каждый ребенок должен уметь быть членом детского общества и совместно действовать с другими детьми.</a:t>
            </a:r>
            <a:br>
              <a:rPr lang="ru-RU" sz="2400" i="1" dirty="0" smtClean="0">
                <a:solidFill>
                  <a:srgbClr val="FF0000"/>
                </a:solidFill>
              </a:rPr>
            </a:br>
            <a:endParaRPr lang="ru-RU" sz="2400" i="1" dirty="0" smtClean="0">
              <a:solidFill>
                <a:srgbClr val="FF0000"/>
              </a:solidFill>
            </a:endParaRPr>
          </a:p>
        </p:txBody>
      </p:sp>
      <p:pic>
        <p:nvPicPr>
          <p:cNvPr id="10243" name="Picture 2" descr="D:\Мои документы\Картинки и открытки\Готовы ли к школе 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214313"/>
            <a:ext cx="2214563" cy="369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428625"/>
            <a:ext cx="5643563" cy="62150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b="1" i="1" dirty="0" smtClean="0"/>
              <a:t>   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b="1" i="1" dirty="0" smtClean="0"/>
              <a:t>    </a:t>
            </a:r>
            <a:r>
              <a:rPr lang="ru-RU" sz="2400" i="1" dirty="0" smtClean="0"/>
              <a:t> Саша (6 лет) в семье был ребенок желанный. Родители постоянно его хвалили, выполняли все его желания и капризы. У Саши сформировалось представление о своем превосходстве над другими, своей вседозволенности, что свидетельствует о возникновении завышенной самооценки.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Попадая в коллектив класса, Саша столкнется с непривычными для него требованиями, обязанностями, объективной (а значит, далеко не всегда положительной) оценкой его деятельности и личности в целом.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То, что учитель к Саше будет относиться как ко всем, а не с особым вниманием и любовью (как его родители), воспримется им как недоброжелательность, несправедливость и могут возникать конфликтные отношения. В дальнейшем это может способствовать развитию отклоняющегося поведения.</a:t>
            </a:r>
            <a:br>
              <a:rPr lang="ru-RU" sz="2400" i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1267" name="Picture 2" descr="D:\Мои документы\Картинки и открытки\Собирайтесь в школу!makeevka-12499935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3613" y="0"/>
            <a:ext cx="310038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571875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i="1" dirty="0" smtClean="0"/>
              <a:t>Отношение к самому себе</a:t>
            </a:r>
            <a:r>
              <a:rPr lang="ru-RU" sz="2400" i="1" dirty="0" smtClean="0"/>
              <a:t>, к своим способностям, к своей деятельности, ее результатам. Иметь адекватную самооценку. Высокая самооценка может вызывать неправильную реакцию на замечания учителя. В результате может оказаться, что "школа плохая", "учитель злой" и т.д.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Ребенок должен уметь правильно оценивать себя и свое поведение.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Нормально развитые перечисленные выше качества личности ребенка обеспечат ему быструю адаптацию к новым социальным условиям школы.</a:t>
            </a:r>
            <a:br>
              <a:rPr lang="ru-RU" sz="2400" i="1" dirty="0" smtClean="0"/>
            </a:br>
            <a:endParaRPr lang="ru-RU" sz="2400" i="1" dirty="0"/>
          </a:p>
        </p:txBody>
      </p:sp>
      <p:pic>
        <p:nvPicPr>
          <p:cNvPr id="13315" name="Picture 2" descr="D:\Мои документы\Картинки и открытки\Готовы ли к школе 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14313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5"/>
            <a:ext cx="8401050" cy="3500438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Готов ли ваш ребенок к обучению в школе? Специальные исследования старших дошкольников свидетельствуют о большом желании многих детей идти в школу.</a:t>
            </a:r>
            <a:br>
              <a:rPr lang="ru-RU" sz="2400" dirty="0" smtClean="0"/>
            </a:br>
            <a:r>
              <a:rPr lang="ru-RU" sz="2400" i="1" u="sng" dirty="0" smtClean="0">
                <a:solidFill>
                  <a:srgbClr val="FF0000"/>
                </a:solidFill>
              </a:rPr>
              <a:t>Принадлежит ли ваш ребенок к такому большинству? Побеседуйте с ребенком о его отношении к школе.</a:t>
            </a:r>
            <a:br>
              <a:rPr lang="ru-RU" sz="2400" i="1" u="sng" dirty="0" smtClean="0">
                <a:solidFill>
                  <a:srgbClr val="FF0000"/>
                </a:solidFill>
              </a:rPr>
            </a:br>
            <a:r>
              <a:rPr lang="ru-RU" sz="2400" i="1" u="sng" dirty="0" smtClean="0">
                <a:solidFill>
                  <a:srgbClr val="FF0000"/>
                </a:solidFill>
              </a:rPr>
              <a:t>Хотел бы он идти в школу? Чем его школа привлекает или огорчает?</a:t>
            </a:r>
            <a:br>
              <a:rPr lang="ru-RU" sz="2400" i="1" u="sng" dirty="0" smtClean="0">
                <a:solidFill>
                  <a:srgbClr val="FF0000"/>
                </a:solidFill>
              </a:rPr>
            </a:br>
            <a:r>
              <a:rPr lang="ru-RU" sz="2400" i="1" u="sng" dirty="0" smtClean="0">
                <a:solidFill>
                  <a:srgbClr val="FF0000"/>
                </a:solidFill>
              </a:rPr>
              <a:t>Почему так важно беседовать с ребенком о школе?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Даже при наличии у ребенка необходимого запаса знаний, навыков, умений, уровня интеллектуального, волевого развития ему трудно будет учиться, если нет необходимой готовности к социальной позиции школьника.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4339" name="Picture 2" descr="D:\Мои документы\Картинки и открытки\Готовы ли к школе 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8" y="214313"/>
            <a:ext cx="32321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4829175" cy="61436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i="1" u="sng" dirty="0" smtClean="0">
                <a:solidFill>
                  <a:srgbClr val="FF0000"/>
                </a:solidFill>
              </a:rPr>
              <a:t>Положительное отношение к школе </a:t>
            </a:r>
            <a:r>
              <a:rPr lang="ru-RU" sz="2400" i="1" dirty="0" smtClean="0"/>
              <a:t>включает как интеллектуальные, так и эмоционально-волевые компоненты, стремление занять новое социальное положение - стать школьником, не только понять, но и принять важность школьного обучения, уважения учителя, товарищей по школе.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Осознанное отношение к школе связано с расширением и углублением представлений об учебной деятельности. Важно знать уровень положительного отношения ребенка к школе для определения пути дальнейшего формирования интереса к ней.</a:t>
            </a:r>
            <a:br>
              <a:rPr lang="ru-RU" sz="2400" i="1" dirty="0" smtClean="0"/>
            </a:br>
            <a:endParaRPr lang="ru-RU" sz="2400" i="1" dirty="0"/>
          </a:p>
        </p:txBody>
      </p:sp>
      <p:pic>
        <p:nvPicPr>
          <p:cNvPr id="15363" name="Picture 2" descr="D:\Мои документы\Картинки и открытки\Готовы ли к школе 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2788" y="285750"/>
            <a:ext cx="31369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371</TotalTime>
  <Words>564</Words>
  <Application>Microsoft Office PowerPoint</Application>
  <PresentationFormat>Экран (4:3)</PresentationFormat>
  <Paragraphs>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Справедливость</vt:lpstr>
      <vt:lpstr>Слайд 1</vt:lpstr>
      <vt:lpstr>Психологическая готовность ребёнка к школе.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Готовность ребёнка к школе.</dc:title>
  <dc:creator>Альбина</dc:creator>
  <cp:lastModifiedBy>Petrova</cp:lastModifiedBy>
  <cp:revision>38</cp:revision>
  <dcterms:created xsi:type="dcterms:W3CDTF">2010-04-04T08:17:30Z</dcterms:created>
  <dcterms:modified xsi:type="dcterms:W3CDTF">2013-04-27T03:01:52Z</dcterms:modified>
</cp:coreProperties>
</file>