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68" y="7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rot="10800000">
            <a:off x="-11798300" y="-11796712"/>
            <a:ext cx="11798300" cy="124920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685800" y="4343400"/>
            <a:ext cx="5484812" cy="4113212"/>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0: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2" name="Google Shape;92;p1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1: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9" name="Google Shape;99;p1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2: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05" name="Google Shape;105;p1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3: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1" name="Google Shape;111;p13: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4: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8" name="Google Shape;118;p1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5: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24" name="Google Shape;124;p15: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6: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30" name="Google Shape;130;p16: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7: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36" name="Google Shape;136;p1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2: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8" name="Google Shape;38;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3: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4: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53" name="Google Shape;53;p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5: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0" name="Google Shape;60;p5: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6: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7" name="Google Shape;67;p6: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7: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2" name="Google Shape;72;p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8: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8" name="Google Shape;78;p8: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a:spLocks noGrp="1" noRot="1" noChangeAspect="1"/>
          </p:cNvSpPr>
          <p:nvPr>
            <p:ph type="sldImg" idx="2"/>
          </p:nvPr>
        </p:nvSpPr>
        <p:spPr>
          <a:xfrm>
            <a:off x="1143000" y="695325"/>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85" name="Google Shape;85;p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457200" y="274637"/>
            <a:ext cx="8228012" cy="1141412"/>
          </a:xfrm>
          <a:prstGeom prst="rect">
            <a:avLst/>
          </a:prstGeom>
          <a:noFill/>
          <a:ln>
            <a:noFill/>
          </a:ln>
        </p:spPr>
        <p:txBody>
          <a:bodyPr spcFirstLastPara="1" wrap="square" lIns="90000" tIns="46800" rIns="90000" bIns="46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457200" y="1600200"/>
            <a:ext cx="8228012" cy="4524375"/>
          </a:xfrm>
          <a:prstGeom prst="rect">
            <a:avLst/>
          </a:prstGeom>
          <a:noFill/>
          <a:ln>
            <a:noFill/>
          </a:ln>
        </p:spPr>
        <p:txBody>
          <a:bodyPr spcFirstLastPara="1" wrap="square" lIns="90000" tIns="46800" rIns="90000" bIns="46800" anchor="t" anchorCtr="0">
            <a:noAutofit/>
          </a:bodyPr>
          <a:lstStyle>
            <a:lvl1pPr marL="457200" lvl="0" indent="-228600" algn="l">
              <a:lnSpc>
                <a:spcPct val="100000"/>
              </a:lnSpc>
              <a:spcBef>
                <a:spcPts val="800"/>
              </a:spcBef>
              <a:spcAft>
                <a:spcPts val="0"/>
              </a:spcAft>
              <a:buSzPts val="1400"/>
              <a:buNone/>
              <a:defRPr/>
            </a:lvl1pPr>
            <a:lvl2pPr marL="914400" lvl="1" indent="-228600" algn="l">
              <a:lnSpc>
                <a:spcPct val="100000"/>
              </a:lnSpc>
              <a:spcBef>
                <a:spcPts val="700"/>
              </a:spcBef>
              <a:spcAft>
                <a:spcPts val="0"/>
              </a:spcAft>
              <a:buSzPts val="1400"/>
              <a:buNone/>
              <a:defRPr/>
            </a:lvl2pPr>
            <a:lvl3pPr marL="1371600" lvl="2" indent="-228600" algn="l">
              <a:lnSpc>
                <a:spcPct val="100000"/>
              </a:lnSpc>
              <a:spcBef>
                <a:spcPts val="600"/>
              </a:spcBef>
              <a:spcAft>
                <a:spcPts val="0"/>
              </a:spcAft>
              <a:buSzPts val="1400"/>
              <a:buNone/>
              <a:defRPr/>
            </a:lvl3pPr>
            <a:lvl4pPr marL="1828800" lvl="3" indent="-228600" algn="l">
              <a:lnSpc>
                <a:spcPct val="100000"/>
              </a:lnSpc>
              <a:spcBef>
                <a:spcPts val="500"/>
              </a:spcBef>
              <a:spcAft>
                <a:spcPts val="0"/>
              </a:spcAft>
              <a:buSzPts val="1400"/>
              <a:buNone/>
              <a:defRPr/>
            </a:lvl4pPr>
            <a:lvl5pPr marL="2286000" lvl="4" indent="-228600" algn="l">
              <a:lnSpc>
                <a:spcPct val="100000"/>
              </a:lnSpc>
              <a:spcBef>
                <a:spcPts val="500"/>
              </a:spcBef>
              <a:spcAft>
                <a:spcPts val="0"/>
              </a:spcAft>
              <a:buSzPts val="1400"/>
              <a:buNone/>
              <a:defRPr/>
            </a:lvl5pPr>
            <a:lvl6pPr marL="2743200" lvl="5" indent="-228600" algn="l">
              <a:lnSpc>
                <a:spcPct val="100000"/>
              </a:lnSpc>
              <a:spcBef>
                <a:spcPts val="500"/>
              </a:spcBef>
              <a:spcAft>
                <a:spcPts val="0"/>
              </a:spcAft>
              <a:buSzPts val="1400"/>
              <a:buNone/>
              <a:defRPr/>
            </a:lvl6pPr>
            <a:lvl7pPr marL="3200400" lvl="6" indent="-228600" algn="l">
              <a:lnSpc>
                <a:spcPct val="100000"/>
              </a:lnSpc>
              <a:spcBef>
                <a:spcPts val="500"/>
              </a:spcBef>
              <a:spcAft>
                <a:spcPts val="0"/>
              </a:spcAft>
              <a:buSzPts val="1400"/>
              <a:buNone/>
              <a:defRPr/>
            </a:lvl7pPr>
            <a:lvl8pPr marL="3657600" lvl="7" indent="-228600" algn="l">
              <a:lnSpc>
                <a:spcPct val="100000"/>
              </a:lnSpc>
              <a:spcBef>
                <a:spcPts val="500"/>
              </a:spcBef>
              <a:spcAft>
                <a:spcPts val="0"/>
              </a:spcAft>
              <a:buSzPts val="1400"/>
              <a:buNone/>
              <a:defRPr/>
            </a:lvl8pPr>
            <a:lvl9pPr marL="4114800" lvl="8" indent="-228600" algn="l">
              <a:lnSpc>
                <a:spcPct val="100000"/>
              </a:lnSpc>
              <a:spcBef>
                <a:spcPts val="500"/>
              </a:spcBef>
              <a:spcAft>
                <a:spcPts val="0"/>
              </a:spcAft>
              <a:buSzPts val="1400"/>
              <a:buNone/>
              <a:defRPr/>
            </a:lvl9pPr>
          </a:lstStyle>
          <a:p>
            <a:endParaRPr/>
          </a:p>
        </p:txBody>
      </p:sp>
      <p:sp>
        <p:nvSpPr>
          <p:cNvPr id="14" name="Google Shape;14;p2"/>
          <p:cNvSpPr txBox="1">
            <a:spLocks noGrp="1"/>
          </p:cNvSpPr>
          <p:nvPr>
            <p:ph type="dt" idx="10"/>
          </p:nvPr>
        </p:nvSpPr>
        <p:spPr>
          <a:xfrm>
            <a:off x="457200" y="6245225"/>
            <a:ext cx="2132012" cy="474662"/>
          </a:xfrm>
          <a:prstGeom prst="rect">
            <a:avLst/>
          </a:prstGeom>
          <a:noFill/>
          <a:ln>
            <a:noFill/>
          </a:ln>
        </p:spPr>
        <p:txBody>
          <a:bodyPr spcFirstLastPara="1" wrap="square" lIns="90000" tIns="46800" rIns="90000" bIns="46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245225"/>
            <a:ext cx="2894012" cy="474662"/>
          </a:xfrm>
          <a:prstGeom prst="rect">
            <a:avLst/>
          </a:prstGeom>
          <a:noFill/>
          <a:ln>
            <a:noFill/>
          </a:ln>
        </p:spPr>
        <p:txBody>
          <a:bodyPr spcFirstLastPara="1" wrap="square" lIns="90000" tIns="46800" rIns="90000" bIns="46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245225"/>
            <a:ext cx="2132012" cy="474662"/>
          </a:xfrm>
          <a:prstGeom prst="rect">
            <a:avLst/>
          </a:prstGeom>
          <a:noFill/>
          <a:ln>
            <a:noFill/>
          </a:ln>
        </p:spPr>
        <p:txBody>
          <a:bodyPr spcFirstLastPara="1" wrap="square" lIns="90000" tIns="46800" rIns="90000" bIns="46800" anchor="t"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layout with centered title and subtitle placeholders"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685800" y="2130425"/>
            <a:ext cx="7772400" cy="1470025"/>
          </a:xfrm>
          <a:prstGeom prst="rect">
            <a:avLst/>
          </a:prstGeom>
          <a:noFill/>
          <a:ln>
            <a:noFill/>
          </a:ln>
        </p:spPr>
        <p:txBody>
          <a:bodyPr spcFirstLastPara="1" wrap="square" lIns="90000" tIns="46800" rIns="90000" bIns="46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371600" y="3886200"/>
            <a:ext cx="6400800" cy="1752600"/>
          </a:xfrm>
          <a:prstGeom prst="rect">
            <a:avLst/>
          </a:prstGeom>
          <a:noFill/>
          <a:ln>
            <a:noFill/>
          </a:ln>
        </p:spPr>
        <p:txBody>
          <a:bodyPr spcFirstLastPara="1" wrap="square" lIns="90000" tIns="46800" rIns="90000" bIns="46800" anchor="t" anchorCtr="0">
            <a:noAutofit/>
          </a:bodyPr>
          <a:lstStyle>
            <a:lvl1pPr lvl="0" algn="l">
              <a:lnSpc>
                <a:spcPct val="100000"/>
              </a:lnSpc>
              <a:spcBef>
                <a:spcPts val="800"/>
              </a:spcBef>
              <a:spcAft>
                <a:spcPts val="0"/>
              </a:spcAft>
              <a:buSzPts val="1400"/>
              <a:buNone/>
              <a:defRPr/>
            </a:lvl1pPr>
            <a:lvl2pPr lvl="1" algn="l">
              <a:lnSpc>
                <a:spcPct val="100000"/>
              </a:lnSpc>
              <a:spcBef>
                <a:spcPts val="700"/>
              </a:spcBef>
              <a:spcAft>
                <a:spcPts val="0"/>
              </a:spcAft>
              <a:buSzPts val="1400"/>
              <a:buNone/>
              <a:defRPr/>
            </a:lvl2pPr>
            <a:lvl3pPr lvl="2" algn="l">
              <a:lnSpc>
                <a:spcPct val="100000"/>
              </a:lnSpc>
              <a:spcBef>
                <a:spcPts val="600"/>
              </a:spcBef>
              <a:spcAft>
                <a:spcPts val="0"/>
              </a:spcAft>
              <a:buSzPts val="1400"/>
              <a:buNone/>
              <a:defRPr/>
            </a:lvl3pPr>
            <a:lvl4pPr lvl="3" algn="l">
              <a:lnSpc>
                <a:spcPct val="100000"/>
              </a:lnSpc>
              <a:spcBef>
                <a:spcPts val="500"/>
              </a:spcBef>
              <a:spcAft>
                <a:spcPts val="0"/>
              </a:spcAft>
              <a:buSzPts val="1400"/>
              <a:buNone/>
              <a:defRPr/>
            </a:lvl4pPr>
            <a:lvl5pPr lvl="4" algn="l">
              <a:lnSpc>
                <a:spcPct val="100000"/>
              </a:lnSpc>
              <a:spcBef>
                <a:spcPts val="500"/>
              </a:spcBef>
              <a:spcAft>
                <a:spcPts val="0"/>
              </a:spcAft>
              <a:buSzPts val="1400"/>
              <a:buNone/>
              <a:defRPr/>
            </a:lvl5pPr>
            <a:lvl6pPr lvl="5" algn="l">
              <a:lnSpc>
                <a:spcPct val="100000"/>
              </a:lnSpc>
              <a:spcBef>
                <a:spcPts val="500"/>
              </a:spcBef>
              <a:spcAft>
                <a:spcPts val="0"/>
              </a:spcAft>
              <a:buSzPts val="1400"/>
              <a:buNone/>
              <a:defRPr/>
            </a:lvl6pPr>
            <a:lvl7pPr lvl="6" algn="l">
              <a:lnSpc>
                <a:spcPct val="100000"/>
              </a:lnSpc>
              <a:spcBef>
                <a:spcPts val="500"/>
              </a:spcBef>
              <a:spcAft>
                <a:spcPts val="0"/>
              </a:spcAft>
              <a:buSzPts val="1400"/>
              <a:buNone/>
              <a:defRPr/>
            </a:lvl7pPr>
            <a:lvl8pPr lvl="7" algn="l">
              <a:lnSpc>
                <a:spcPct val="100000"/>
              </a:lnSpc>
              <a:spcBef>
                <a:spcPts val="500"/>
              </a:spcBef>
              <a:spcAft>
                <a:spcPts val="0"/>
              </a:spcAft>
              <a:buSzPts val="1400"/>
              <a:buNone/>
              <a:defRPr/>
            </a:lvl8pPr>
            <a:lvl9pPr lvl="8" algn="l">
              <a:lnSpc>
                <a:spcPct val="100000"/>
              </a:lnSpc>
              <a:spcBef>
                <a:spcPts val="500"/>
              </a:spcBef>
              <a:spcAft>
                <a:spcPts val="0"/>
              </a:spcAft>
              <a:buSzPts val="1400"/>
              <a:buNone/>
              <a:defRPr/>
            </a:lvl9pPr>
          </a:lstStyle>
          <a:p>
            <a:endParaRPr/>
          </a:p>
        </p:txBody>
      </p:sp>
      <p:sp>
        <p:nvSpPr>
          <p:cNvPr id="20" name="Google Shape;20;p3"/>
          <p:cNvSpPr txBox="1">
            <a:spLocks noGrp="1"/>
          </p:cNvSpPr>
          <p:nvPr>
            <p:ph type="dt" idx="10"/>
          </p:nvPr>
        </p:nvSpPr>
        <p:spPr>
          <a:xfrm>
            <a:off x="457200" y="6245225"/>
            <a:ext cx="2132012" cy="474662"/>
          </a:xfrm>
          <a:prstGeom prst="rect">
            <a:avLst/>
          </a:prstGeom>
          <a:noFill/>
          <a:ln>
            <a:noFill/>
          </a:ln>
        </p:spPr>
        <p:txBody>
          <a:bodyPr spcFirstLastPara="1" wrap="square" lIns="90000" tIns="46800" rIns="90000" bIns="46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245225"/>
            <a:ext cx="2894012" cy="474662"/>
          </a:xfrm>
          <a:prstGeom prst="rect">
            <a:avLst/>
          </a:prstGeom>
          <a:noFill/>
          <a:ln>
            <a:noFill/>
          </a:ln>
        </p:spPr>
        <p:txBody>
          <a:bodyPr spcFirstLastPara="1" wrap="square" lIns="90000" tIns="46800" rIns="90000" bIns="46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245225"/>
            <a:ext cx="2132012" cy="474662"/>
          </a:xfrm>
          <a:prstGeom prst="rect">
            <a:avLst/>
          </a:prstGeom>
          <a:noFill/>
          <a:ln>
            <a:noFill/>
          </a:ln>
        </p:spPr>
        <p:txBody>
          <a:bodyPr spcFirstLastPara="1" wrap="square" lIns="90000" tIns="46800" rIns="90000" bIns="46800" anchor="t"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8012" cy="1141412"/>
          </a:xfrm>
          <a:prstGeom prst="rect">
            <a:avLst/>
          </a:prstGeom>
          <a:noFill/>
          <a:ln>
            <a:noFill/>
          </a:ln>
        </p:spPr>
        <p:txBody>
          <a:bodyPr spcFirstLastPara="1" wrap="square" lIns="90000" tIns="46800" rIns="90000" bIns="46800" anchor="ctr" anchorCtr="0">
            <a:noAutofit/>
          </a:bodyPr>
          <a:lstStyle>
            <a:lvl1pPr marR="0" lvl="0"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8012" cy="4524375"/>
          </a:xfrm>
          <a:prstGeom prst="rect">
            <a:avLst/>
          </a:prstGeom>
          <a:noFill/>
          <a:ln>
            <a:noFill/>
          </a:ln>
        </p:spPr>
        <p:txBody>
          <a:bodyPr spcFirstLastPara="1" wrap="square" lIns="90000" tIns="46800" rIns="90000" bIns="46800" anchor="t" anchorCtr="0">
            <a:noAutofit/>
          </a:bodyPr>
          <a:lstStyle>
            <a:lvl1pPr marL="457200" marR="0" lvl="0" indent="-228600" algn="l" rtl="0">
              <a:lnSpc>
                <a:spcPct val="100000"/>
              </a:lnSpc>
              <a:spcBef>
                <a:spcPts val="800"/>
              </a:spcBef>
              <a:spcAft>
                <a:spcPts val="0"/>
              </a:spcAft>
              <a:buSzPts val="1400"/>
              <a:buNone/>
              <a:defRPr sz="3200" b="0" i="0" u="none" strike="noStrike" cap="none">
                <a:solidFill>
                  <a:srgbClr val="000000"/>
                </a:solidFill>
                <a:latin typeface="Arial"/>
                <a:ea typeface="Arial"/>
                <a:cs typeface="Arial"/>
                <a:sym typeface="Arial"/>
              </a:defRPr>
            </a:lvl1pPr>
            <a:lvl2pPr marL="914400" marR="0" lvl="1" indent="-228600" algn="l" rtl="0">
              <a:lnSpc>
                <a:spcPct val="100000"/>
              </a:lnSpc>
              <a:spcBef>
                <a:spcPts val="700"/>
              </a:spcBef>
              <a:spcAft>
                <a:spcPts val="0"/>
              </a:spcAft>
              <a:buSzPts val="1400"/>
              <a:buNone/>
              <a:defRPr sz="2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600"/>
              </a:spcBef>
              <a:spcAft>
                <a:spcPts val="0"/>
              </a:spcAft>
              <a:buSzPts val="1400"/>
              <a:buNone/>
              <a:defRPr sz="2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500"/>
              </a:spcBef>
              <a:spcAft>
                <a:spcPts val="0"/>
              </a:spcAft>
              <a:buSzPts val="1400"/>
              <a:buNone/>
              <a:defRPr sz="2000" b="0" i="0" u="none" strike="noStrike" cap="none">
                <a:solidFill>
                  <a:srgbClr val="000000"/>
                </a:solidFill>
                <a:latin typeface="Arial"/>
                <a:ea typeface="Arial"/>
                <a:cs typeface="Arial"/>
                <a:sym typeface="Arial"/>
              </a:defRPr>
            </a:lvl4pPr>
            <a:lvl5pPr marL="2286000" marR="0" lvl="4" indent="-228600" algn="l" rtl="0">
              <a:lnSpc>
                <a:spcPct val="100000"/>
              </a:lnSpc>
              <a:spcBef>
                <a:spcPts val="500"/>
              </a:spcBef>
              <a:spcAft>
                <a:spcPts val="0"/>
              </a:spcAft>
              <a:buSzPts val="1400"/>
              <a:buNone/>
              <a:defRPr sz="2000" b="0" i="0" u="none" strike="noStrike" cap="none">
                <a:solidFill>
                  <a:srgbClr val="000000"/>
                </a:solidFill>
                <a:latin typeface="Arial"/>
                <a:ea typeface="Arial"/>
                <a:cs typeface="Arial"/>
                <a:sym typeface="Arial"/>
              </a:defRPr>
            </a:lvl5pPr>
            <a:lvl6pPr marL="2743200" marR="0" lvl="5" indent="-228600" algn="l" rtl="0">
              <a:lnSpc>
                <a:spcPct val="100000"/>
              </a:lnSpc>
              <a:spcBef>
                <a:spcPts val="500"/>
              </a:spcBef>
              <a:spcAft>
                <a:spcPts val="0"/>
              </a:spcAft>
              <a:buSzPts val="1400"/>
              <a:buNone/>
              <a:defRPr sz="2000" b="0" i="0" u="none" strike="noStrike" cap="none">
                <a:solidFill>
                  <a:srgbClr val="000000"/>
                </a:solidFill>
                <a:latin typeface="Arial"/>
                <a:ea typeface="Arial"/>
                <a:cs typeface="Arial"/>
                <a:sym typeface="Arial"/>
              </a:defRPr>
            </a:lvl6pPr>
            <a:lvl7pPr marL="3200400" marR="0" lvl="6" indent="-228600" algn="l" rtl="0">
              <a:lnSpc>
                <a:spcPct val="100000"/>
              </a:lnSpc>
              <a:spcBef>
                <a:spcPts val="500"/>
              </a:spcBef>
              <a:spcAft>
                <a:spcPts val="0"/>
              </a:spcAft>
              <a:buSzPts val="1400"/>
              <a:buNone/>
              <a:defRPr sz="2000" b="0" i="0" u="none" strike="noStrike" cap="none">
                <a:solidFill>
                  <a:srgbClr val="000000"/>
                </a:solidFill>
                <a:latin typeface="Arial"/>
                <a:ea typeface="Arial"/>
                <a:cs typeface="Arial"/>
                <a:sym typeface="Arial"/>
              </a:defRPr>
            </a:lvl7pPr>
            <a:lvl8pPr marL="3657600" marR="0" lvl="7" indent="-228600" algn="l" rtl="0">
              <a:lnSpc>
                <a:spcPct val="100000"/>
              </a:lnSpc>
              <a:spcBef>
                <a:spcPts val="500"/>
              </a:spcBef>
              <a:spcAft>
                <a:spcPts val="0"/>
              </a:spcAft>
              <a:buSzPts val="1400"/>
              <a:buNone/>
              <a:defRPr sz="2000" b="0" i="0" u="none" strike="noStrike" cap="none">
                <a:solidFill>
                  <a:srgbClr val="000000"/>
                </a:solidFill>
                <a:latin typeface="Arial"/>
                <a:ea typeface="Arial"/>
                <a:cs typeface="Arial"/>
                <a:sym typeface="Arial"/>
              </a:defRPr>
            </a:lvl8pPr>
            <a:lvl9pPr marL="4114800" marR="0" lvl="8" indent="-228600" algn="l" rtl="0">
              <a:lnSpc>
                <a:spcPct val="100000"/>
              </a:lnSpc>
              <a:spcBef>
                <a:spcPts val="500"/>
              </a:spcBef>
              <a:spcAft>
                <a:spcPts val="0"/>
              </a:spcAft>
              <a:buSzPts val="1400"/>
              <a:buNone/>
              <a:defRPr sz="2000" b="0" i="0" u="none" strike="noStrike" cap="none">
                <a:solidFill>
                  <a:srgbClr val="000000"/>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245225"/>
            <a:ext cx="2132012" cy="474662"/>
          </a:xfrm>
          <a:prstGeom prst="rect">
            <a:avLst/>
          </a:prstGeom>
          <a:noFill/>
          <a:ln>
            <a:noFill/>
          </a:ln>
        </p:spPr>
        <p:txBody>
          <a:bodyPr spcFirstLastPara="1" wrap="square" lIns="90000" tIns="46800" rIns="90000" bIns="468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245225"/>
            <a:ext cx="2894012" cy="474662"/>
          </a:xfrm>
          <a:prstGeom prst="rect">
            <a:avLst/>
          </a:prstGeom>
          <a:noFill/>
          <a:ln>
            <a:noFill/>
          </a:ln>
        </p:spPr>
        <p:txBody>
          <a:bodyPr spcFirstLastPara="1" wrap="square" lIns="90000" tIns="46800" rIns="90000" bIns="468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245225"/>
            <a:ext cx="2132012" cy="47466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971550" y="908050"/>
            <a:ext cx="7561262" cy="86518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3200"/>
              <a:buFont typeface="Arial"/>
              <a:buNone/>
            </a:pPr>
            <a:r>
              <a:rPr lang="en-US" sz="3200" b="1" i="0" u="none" dirty="0">
                <a:solidFill>
                  <a:srgbClr val="000000"/>
                </a:solidFill>
                <a:latin typeface="Arial"/>
                <a:ea typeface="Arial"/>
                <a:cs typeface="Arial"/>
                <a:sym typeface="Arial"/>
              </a:rPr>
              <a:t>«</a:t>
            </a:r>
            <a:r>
              <a:rPr lang="en-US" sz="3200" b="1" i="0" u="none" dirty="0" err="1">
                <a:solidFill>
                  <a:srgbClr val="000000"/>
                </a:solidFill>
                <a:latin typeface="Arial"/>
                <a:ea typeface="Arial"/>
                <a:cs typeface="Arial"/>
                <a:sym typeface="Arial"/>
              </a:rPr>
              <a:t>Стрельба</a:t>
            </a:r>
            <a:r>
              <a:rPr lang="en-US" sz="3200" b="1" i="0" u="none" dirty="0">
                <a:solidFill>
                  <a:srgbClr val="000000"/>
                </a:solidFill>
                <a:latin typeface="Arial"/>
                <a:ea typeface="Arial"/>
                <a:cs typeface="Arial"/>
                <a:sym typeface="Arial"/>
              </a:rPr>
              <a:t> </a:t>
            </a:r>
            <a:r>
              <a:rPr lang="en-US" sz="3200" b="1" i="0" u="none" dirty="0" err="1">
                <a:solidFill>
                  <a:srgbClr val="000000"/>
                </a:solidFill>
                <a:latin typeface="Arial"/>
                <a:ea typeface="Arial"/>
                <a:cs typeface="Arial"/>
                <a:sym typeface="Arial"/>
              </a:rPr>
              <a:t>из</a:t>
            </a:r>
            <a:r>
              <a:rPr lang="en-US" sz="3200" b="1" i="0" u="none" dirty="0">
                <a:solidFill>
                  <a:srgbClr val="000000"/>
                </a:solidFill>
                <a:latin typeface="Arial"/>
                <a:ea typeface="Arial"/>
                <a:cs typeface="Arial"/>
                <a:sym typeface="Arial"/>
              </a:rPr>
              <a:t> </a:t>
            </a:r>
            <a:r>
              <a:rPr lang="en-US" sz="3200" b="1" i="0" u="none" dirty="0" err="1">
                <a:solidFill>
                  <a:srgbClr val="000000"/>
                </a:solidFill>
                <a:latin typeface="Arial"/>
                <a:ea typeface="Arial"/>
                <a:cs typeface="Arial"/>
                <a:sym typeface="Arial"/>
              </a:rPr>
              <a:t>пневматического</a:t>
            </a:r>
            <a:r>
              <a:rPr lang="en-US" sz="3200" b="1" i="0" u="none" dirty="0">
                <a:solidFill>
                  <a:srgbClr val="000000"/>
                </a:solidFill>
                <a:latin typeface="Arial"/>
                <a:ea typeface="Arial"/>
                <a:cs typeface="Arial"/>
                <a:sym typeface="Arial"/>
              </a:rPr>
              <a:t> </a:t>
            </a:r>
            <a:r>
              <a:rPr lang="en-US" sz="3200" b="1" i="0" u="none" dirty="0" err="1">
                <a:solidFill>
                  <a:srgbClr val="000000"/>
                </a:solidFill>
                <a:latin typeface="Arial"/>
                <a:ea typeface="Arial"/>
                <a:cs typeface="Arial"/>
                <a:sym typeface="Arial"/>
              </a:rPr>
              <a:t>оружия</a:t>
            </a:r>
            <a:r>
              <a:rPr lang="en-US" sz="3200" b="1" i="0" u="none" dirty="0">
                <a:solidFill>
                  <a:srgbClr val="000000"/>
                </a:solidFill>
                <a:latin typeface="Arial"/>
                <a:ea typeface="Arial"/>
                <a:cs typeface="Arial"/>
                <a:sym typeface="Arial"/>
              </a:rPr>
              <a:t>»</a:t>
            </a:r>
            <a:r>
              <a:rPr lang="en-US" sz="3200" b="0" i="0" u="none" dirty="0">
                <a:solidFill>
                  <a:srgbClr val="000000"/>
                </a:solidFill>
                <a:latin typeface="Arial"/>
                <a:ea typeface="Arial"/>
                <a:cs typeface="Arial"/>
                <a:sym typeface="Arial"/>
              </a:rPr>
              <a:t> </a:t>
            </a:r>
            <a:endParaRPr dirty="0"/>
          </a:p>
        </p:txBody>
      </p:sp>
      <p:pic>
        <p:nvPicPr>
          <p:cNvPr id="32" name="Google Shape;32;p5"/>
          <p:cNvPicPr preferRelativeResize="0"/>
          <p:nvPr/>
        </p:nvPicPr>
        <p:blipFill rotWithShape="1">
          <a:blip r:embed="rId3">
            <a:alphaModFix/>
          </a:blip>
          <a:srcRect/>
          <a:stretch/>
        </p:blipFill>
        <p:spPr>
          <a:xfrm>
            <a:off x="827087" y="2852737"/>
            <a:ext cx="3181350" cy="3162300"/>
          </a:xfrm>
          <a:prstGeom prst="rect">
            <a:avLst/>
          </a:prstGeom>
          <a:noFill/>
          <a:ln>
            <a:noFill/>
          </a:ln>
        </p:spPr>
      </p:pic>
      <p:pic>
        <p:nvPicPr>
          <p:cNvPr id="33" name="Google Shape;33;p5"/>
          <p:cNvPicPr preferRelativeResize="0"/>
          <p:nvPr/>
        </p:nvPicPr>
        <p:blipFill rotWithShape="1">
          <a:blip r:embed="rId4">
            <a:alphaModFix/>
          </a:blip>
          <a:srcRect/>
          <a:stretch/>
        </p:blipFill>
        <p:spPr>
          <a:xfrm>
            <a:off x="4716462" y="2492375"/>
            <a:ext cx="3827462" cy="3827462"/>
          </a:xfrm>
          <a:prstGeom prst="rect">
            <a:avLst/>
          </a:prstGeom>
          <a:noFill/>
          <a:ln>
            <a:noFill/>
          </a:ln>
        </p:spPr>
      </p:pic>
      <p:sp>
        <p:nvSpPr>
          <p:cNvPr id="34" name="Google Shape;34;p5"/>
          <p:cNvSpPr txBox="1"/>
          <p:nvPr/>
        </p:nvSpPr>
        <p:spPr>
          <a:xfrm>
            <a:off x="323850" y="2133600"/>
            <a:ext cx="7561262" cy="431800"/>
          </a:xfrm>
          <a:prstGeom prst="rect">
            <a:avLst/>
          </a:prstGeom>
          <a:noFill/>
          <a:ln>
            <a:noFill/>
          </a:ln>
        </p:spPr>
        <p:txBody>
          <a:bodyPr spcFirstLastPara="1" wrap="square" lIns="90000" tIns="46800" rIns="90000" bIns="46800" anchor="ctr" anchorCtr="0">
            <a:noAutofit/>
          </a:bodyPr>
          <a:lstStyle/>
          <a:p>
            <a:pPr marL="0" marR="0" lvl="0" indent="0" algn="l" rtl="0">
              <a:lnSpc>
                <a:spcPct val="100000"/>
              </a:lnSpc>
              <a:spcBef>
                <a:spcPts val="0"/>
              </a:spcBef>
              <a:spcAft>
                <a:spcPts val="0"/>
              </a:spcAft>
              <a:buClr>
                <a:srgbClr val="FF3300"/>
              </a:buClr>
              <a:buSzPts val="3200"/>
              <a:buFont typeface="Arial"/>
              <a:buNone/>
            </a:pPr>
            <a:r>
              <a:rPr lang="en-US" sz="3200" b="1" i="0" u="none" strike="noStrike" cap="none">
                <a:solidFill>
                  <a:srgbClr val="FF3300"/>
                </a:solidFill>
                <a:latin typeface="Arial"/>
                <a:ea typeface="Arial"/>
                <a:cs typeface="Arial"/>
                <a:sym typeface="Arial"/>
              </a:rPr>
              <a:t>От теории -  к практике</a:t>
            </a:r>
            <a:endParaRPr/>
          </a:p>
        </p:txBody>
      </p:sp>
      <p:sp>
        <p:nvSpPr>
          <p:cNvPr id="35" name="Google Shape;35;p5"/>
          <p:cNvSpPr txBox="1"/>
          <p:nvPr/>
        </p:nvSpPr>
        <p:spPr>
          <a:xfrm>
            <a:off x="1116012" y="260350"/>
            <a:ext cx="7561262" cy="431800"/>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3200"/>
              <a:buFont typeface="Arial"/>
              <a:buNone/>
            </a:pPr>
            <a:r>
              <a:rPr lang="en-US" sz="3200" b="1" i="1" u="none" strike="noStrike" cap="none">
                <a:solidFill>
                  <a:srgbClr val="FF3300"/>
                </a:solidFill>
                <a:latin typeface="Arial"/>
                <a:ea typeface="Arial"/>
                <a:cs typeface="Arial"/>
                <a:sym typeface="Arial"/>
              </a:rPr>
              <a:t>Не для профессионалов</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539750" y="188912"/>
            <a:ext cx="8229600" cy="561975"/>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FF3300"/>
              </a:buClr>
              <a:buSzPts val="4000"/>
              <a:buFont typeface="Arial"/>
              <a:buNone/>
            </a:pPr>
            <a:r>
              <a:rPr lang="en-US" sz="4000" b="1" i="0" u="none">
                <a:solidFill>
                  <a:srgbClr val="FF3300"/>
                </a:solidFill>
                <a:latin typeface="Arial"/>
                <a:ea typeface="Arial"/>
                <a:cs typeface="Arial"/>
                <a:sym typeface="Arial"/>
              </a:rPr>
              <a:t>Ошибки при прицеливании</a:t>
            </a:r>
            <a:endParaRPr/>
          </a:p>
        </p:txBody>
      </p:sp>
      <p:pic>
        <p:nvPicPr>
          <p:cNvPr id="95" name="Google Shape;95;p14"/>
          <p:cNvPicPr preferRelativeResize="0"/>
          <p:nvPr/>
        </p:nvPicPr>
        <p:blipFill rotWithShape="1">
          <a:blip r:embed="rId3">
            <a:alphaModFix/>
          </a:blip>
          <a:srcRect/>
          <a:stretch/>
        </p:blipFill>
        <p:spPr>
          <a:xfrm>
            <a:off x="1476375" y="692150"/>
            <a:ext cx="5762625" cy="5905500"/>
          </a:xfrm>
          <a:prstGeom prst="rect">
            <a:avLst/>
          </a:prstGeom>
          <a:noFill/>
          <a:ln>
            <a:noFill/>
          </a:ln>
        </p:spPr>
      </p:pic>
      <p:sp>
        <p:nvSpPr>
          <p:cNvPr id="96" name="Google Shape;96;p14"/>
          <p:cNvSpPr txBox="1"/>
          <p:nvPr/>
        </p:nvSpPr>
        <p:spPr>
          <a:xfrm>
            <a:off x="4500562" y="908050"/>
            <a:ext cx="4319587" cy="431800"/>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4000"/>
              <a:buFont typeface="Arial"/>
              <a:buNone/>
            </a:pPr>
            <a:r>
              <a:rPr lang="en-US" sz="4000" b="1" i="1" u="none" strike="noStrike" cap="none">
                <a:solidFill>
                  <a:srgbClr val="FF3300"/>
                </a:solidFill>
                <a:latin typeface="Arial"/>
                <a:ea typeface="Arial"/>
                <a:cs typeface="Arial"/>
                <a:sym typeface="Arial"/>
              </a:rPr>
              <a:t>Показ!!!</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611187" y="836612"/>
            <a:ext cx="8229600" cy="850900"/>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FF3300"/>
              </a:buClr>
              <a:buSzPts val="4400"/>
              <a:buFont typeface="Arial"/>
              <a:buNone/>
            </a:pPr>
            <a:r>
              <a:rPr lang="en-US" sz="4400" b="1" i="1" u="none">
                <a:solidFill>
                  <a:srgbClr val="FF3300"/>
                </a:solidFill>
                <a:latin typeface="Arial"/>
                <a:ea typeface="Arial"/>
                <a:cs typeface="Arial"/>
                <a:sym typeface="Arial"/>
              </a:rPr>
              <a:t>Правила прицеливания</a:t>
            </a:r>
            <a:endParaRPr/>
          </a:p>
        </p:txBody>
      </p:sp>
      <p:pic>
        <p:nvPicPr>
          <p:cNvPr id="102" name="Google Shape;102;p15"/>
          <p:cNvPicPr preferRelativeResize="0"/>
          <p:nvPr/>
        </p:nvPicPr>
        <p:blipFill rotWithShape="1">
          <a:blip r:embed="rId3">
            <a:alphaModFix/>
          </a:blip>
          <a:srcRect/>
          <a:stretch/>
        </p:blipFill>
        <p:spPr>
          <a:xfrm>
            <a:off x="539750" y="1916112"/>
            <a:ext cx="8243887" cy="441801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06"/>
        <p:cNvGrpSpPr/>
        <p:nvPr/>
      </p:nvGrpSpPr>
      <p:grpSpPr>
        <a:xfrm>
          <a:off x="0" y="0"/>
          <a:ext cx="0" cy="0"/>
          <a:chOff x="0" y="0"/>
          <a:chExt cx="0" cy="0"/>
        </a:xfrm>
      </p:grpSpPr>
      <p:sp>
        <p:nvSpPr>
          <p:cNvPr id="107" name="Google Shape;107;p16"/>
          <p:cNvSpPr txBox="1">
            <a:spLocks noGrp="1"/>
          </p:cNvSpPr>
          <p:nvPr>
            <p:ph type="title"/>
          </p:nvPr>
        </p:nvSpPr>
        <p:spPr>
          <a:xfrm>
            <a:off x="457200" y="274637"/>
            <a:ext cx="8229600" cy="9223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FF3300"/>
              </a:buClr>
              <a:buSzPts val="3200"/>
              <a:buFont typeface="Arial"/>
              <a:buNone/>
            </a:pPr>
            <a:r>
              <a:rPr lang="en-US" sz="3200" b="1" i="1" u="none">
                <a:solidFill>
                  <a:srgbClr val="FF3300"/>
                </a:solidFill>
                <a:latin typeface="Arial"/>
                <a:ea typeface="Arial"/>
                <a:cs typeface="Arial"/>
                <a:sym typeface="Arial"/>
              </a:rPr>
              <a:t>Ошибки при прицеливании и их влияние на картину попаданий</a:t>
            </a:r>
            <a:endParaRPr/>
          </a:p>
        </p:txBody>
      </p:sp>
      <p:pic>
        <p:nvPicPr>
          <p:cNvPr id="108" name="Google Shape;108;p16"/>
          <p:cNvPicPr preferRelativeResize="0"/>
          <p:nvPr/>
        </p:nvPicPr>
        <p:blipFill rotWithShape="1">
          <a:blip r:embed="rId3">
            <a:alphaModFix/>
          </a:blip>
          <a:srcRect/>
          <a:stretch/>
        </p:blipFill>
        <p:spPr>
          <a:xfrm>
            <a:off x="1403350" y="1277937"/>
            <a:ext cx="6481762" cy="52609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457200" y="1052512"/>
            <a:ext cx="8686800" cy="4905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3200"/>
              <a:buFont typeface="Arial"/>
              <a:buNone/>
            </a:pPr>
            <a:r>
              <a:rPr lang="en-US" sz="3200" b="1" i="0" u="none">
                <a:solidFill>
                  <a:srgbClr val="000000"/>
                </a:solidFill>
                <a:latin typeface="Arial"/>
                <a:ea typeface="Arial"/>
                <a:cs typeface="Arial"/>
                <a:sym typeface="Arial"/>
              </a:rPr>
              <a:t>Изготовка для стрельбы сидя за столом</a:t>
            </a:r>
            <a:r>
              <a:rPr lang="en-US" sz="4000" b="0" i="0" u="none">
                <a:solidFill>
                  <a:srgbClr val="000000"/>
                </a:solidFill>
                <a:latin typeface="Arial"/>
                <a:ea typeface="Arial"/>
                <a:cs typeface="Arial"/>
                <a:sym typeface="Arial"/>
              </a:rPr>
              <a:t> </a:t>
            </a:r>
            <a:endParaRPr/>
          </a:p>
        </p:txBody>
      </p:sp>
      <p:pic>
        <p:nvPicPr>
          <p:cNvPr id="114" name="Google Shape;114;p17"/>
          <p:cNvPicPr preferRelativeResize="0"/>
          <p:nvPr/>
        </p:nvPicPr>
        <p:blipFill rotWithShape="1">
          <a:blip r:embed="rId3">
            <a:alphaModFix/>
          </a:blip>
          <a:srcRect/>
          <a:stretch/>
        </p:blipFill>
        <p:spPr>
          <a:xfrm>
            <a:off x="2555875" y="1700212"/>
            <a:ext cx="4308475" cy="4752975"/>
          </a:xfrm>
          <a:prstGeom prst="rect">
            <a:avLst/>
          </a:prstGeom>
          <a:noFill/>
          <a:ln>
            <a:noFill/>
          </a:ln>
        </p:spPr>
      </p:pic>
      <p:sp>
        <p:nvSpPr>
          <p:cNvPr id="115" name="Google Shape;115;p17"/>
          <p:cNvSpPr txBox="1"/>
          <p:nvPr/>
        </p:nvSpPr>
        <p:spPr>
          <a:xfrm>
            <a:off x="2051050" y="333375"/>
            <a:ext cx="6621462" cy="431800"/>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4000"/>
              <a:buFont typeface="Arial"/>
              <a:buNone/>
            </a:pPr>
            <a:r>
              <a:rPr lang="en-US" sz="4000" b="1" i="1" u="none" strike="noStrike" cap="none">
                <a:solidFill>
                  <a:srgbClr val="FF3300"/>
                </a:solidFill>
                <a:latin typeface="Arial"/>
                <a:ea typeface="Arial"/>
                <a:cs typeface="Arial"/>
                <a:sym typeface="Arial"/>
              </a:rPr>
              <a:t>Тренировка!!!</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457200" y="274637"/>
            <a:ext cx="8229600" cy="4905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2800"/>
              <a:buFont typeface="Arial"/>
              <a:buNone/>
            </a:pPr>
            <a:r>
              <a:rPr lang="en-US" sz="2800" b="1" i="0" u="none">
                <a:solidFill>
                  <a:srgbClr val="000000"/>
                </a:solidFill>
                <a:latin typeface="Arial"/>
                <a:ea typeface="Arial"/>
                <a:cs typeface="Arial"/>
                <a:sym typeface="Arial"/>
              </a:rPr>
              <a:t>Для позиции "сидя"</a:t>
            </a:r>
            <a:endParaRPr/>
          </a:p>
        </p:txBody>
      </p:sp>
      <p:sp>
        <p:nvSpPr>
          <p:cNvPr id="121" name="Google Shape;121;p18"/>
          <p:cNvSpPr txBox="1">
            <a:spLocks noGrp="1"/>
          </p:cNvSpPr>
          <p:nvPr>
            <p:ph type="body" idx="1"/>
          </p:nvPr>
        </p:nvSpPr>
        <p:spPr>
          <a:xfrm>
            <a:off x="250825" y="836612"/>
            <a:ext cx="8893175" cy="5688012"/>
          </a:xfrm>
          <a:prstGeom prst="rect">
            <a:avLst/>
          </a:prstGeom>
          <a:noFill/>
          <a:ln>
            <a:noFill/>
          </a:ln>
        </p:spPr>
        <p:txBody>
          <a:bodyPr spcFirstLastPara="1" wrap="square" lIns="90000" tIns="46800" rIns="90000" bIns="46800" anchor="t" anchorCtr="0">
            <a:noAutofit/>
          </a:bodyPr>
          <a:lstStyle/>
          <a:p>
            <a:pPr marL="342900" marR="0" lvl="0" indent="-342900" algn="l" rtl="0">
              <a:lnSpc>
                <a:spcPct val="80000"/>
              </a:lnSpc>
              <a:spcBef>
                <a:spcPts val="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глубоко вдохните;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повернитесь на 30 градусов от цели (вправо);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ваша левая нога по направлению к цели;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поднимите  винтовку и  приложите  приклад  к  плечу;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расположите винтовку на ладони левой руки;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поставьте левый локоть на упор (поверхность стола);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поставьте правый локоть на упор, или оставьте "свисать" вдоль тела;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расслабьте левую руку;  плечи;  спину;  все тело;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сделайте вдох;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выдохните наполовину;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увеличьте давление на спусковой крючок (в два раза);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прицельтесь (не более 6 секунд);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произведите выстрел;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проследите за попаданием;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выдохните.</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457200" y="274637"/>
            <a:ext cx="8229600" cy="633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2800"/>
              <a:buFont typeface="Arial"/>
              <a:buNone/>
            </a:pPr>
            <a:r>
              <a:rPr lang="en-US" sz="2800" b="1" i="0" u="none">
                <a:solidFill>
                  <a:srgbClr val="000000"/>
                </a:solidFill>
                <a:latin typeface="Arial"/>
                <a:ea typeface="Arial"/>
                <a:cs typeface="Arial"/>
                <a:sym typeface="Arial"/>
              </a:rPr>
              <a:t>Тренировка навыков по обработке спуска</a:t>
            </a:r>
            <a:endParaRPr/>
          </a:p>
        </p:txBody>
      </p:sp>
      <p:sp>
        <p:nvSpPr>
          <p:cNvPr id="127" name="Google Shape;127;p19"/>
          <p:cNvSpPr txBox="1">
            <a:spLocks noGrp="1"/>
          </p:cNvSpPr>
          <p:nvPr>
            <p:ph type="body" idx="1"/>
          </p:nvPr>
        </p:nvSpPr>
        <p:spPr>
          <a:xfrm>
            <a:off x="0" y="981075"/>
            <a:ext cx="9144000" cy="5616575"/>
          </a:xfrm>
          <a:prstGeom prst="rect">
            <a:avLst/>
          </a:prstGeom>
          <a:noFill/>
          <a:ln>
            <a:noFill/>
          </a:ln>
        </p:spPr>
        <p:txBody>
          <a:bodyPr spcFirstLastPara="1" wrap="square" lIns="90000" tIns="46800" rIns="90000" bIns="46800" anchor="t" anchorCtr="0">
            <a:noAutofit/>
          </a:bodyPr>
          <a:lstStyle/>
          <a:p>
            <a:pPr marL="342900" marR="0" lvl="0" indent="-342900" algn="l" rtl="0">
              <a:lnSpc>
                <a:spcPct val="8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1. Нажимая на спусковой крючок, нужно смотреть за движением указательного пальца, прочувствовать спуск на винтовке, и плавно дожать оставшееся после выбора предупреждения натяжение спуска. Тренировка -10—20 мин (до появления уверенности в правильной работе). </a:t>
            </a:r>
            <a:endParaRPr/>
          </a:p>
          <a:p>
            <a:pPr marL="342900" marR="0" lvl="0" indent="-342900" algn="l" rtl="0">
              <a:lnSpc>
                <a:spcPct val="80000"/>
              </a:lnSpc>
              <a:spcBef>
                <a:spcPts val="60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2. Тренировка: 1) Взять в кисть предмет, толщина которого равна рукоятке (например, обхватить правой рукой запястье левой).         2) Положить кисть на стол или просто держать ее на весу, указательным пальцем нажимать на «спусковой крючок». При правильной работе указательного пальца остальные пальцы двигаться не должны. </a:t>
            </a:r>
            <a:endParaRPr/>
          </a:p>
          <a:p>
            <a:pPr marL="342900" marR="0" lvl="0" indent="-342900" algn="l" rtl="0">
              <a:lnSpc>
                <a:spcPct val="80000"/>
              </a:lnSpc>
              <a:spcBef>
                <a:spcPts val="60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3. Принять изготовку для стрельбы лежа с упора, вместо мишени повесить чистый лист бумаги на расстоянии 1 м и при прицеливании не искать на нем точек прицеливания. Взять ровную мушку, затаить дыхание на естественном выдохе (или полу вдохе), расслабить все мышцы тела (кроме тех мышц правой руки, которые прижимают винтовку к плечу), плавно и быстро нажать на крючок.</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457200" y="274637"/>
            <a:ext cx="8229600" cy="7064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3200"/>
              <a:buFont typeface="Arial"/>
              <a:buNone/>
            </a:pPr>
            <a:r>
              <a:rPr lang="en-US" sz="3200" b="1" i="0" u="none">
                <a:solidFill>
                  <a:srgbClr val="000000"/>
                </a:solidFill>
                <a:latin typeface="Arial"/>
                <a:ea typeface="Arial"/>
                <a:cs typeface="Arial"/>
                <a:sym typeface="Arial"/>
              </a:rPr>
              <a:t>Определение ведущего глаза</a:t>
            </a:r>
            <a:endParaRPr/>
          </a:p>
        </p:txBody>
      </p:sp>
      <p:sp>
        <p:nvSpPr>
          <p:cNvPr id="133" name="Google Shape;133;p20"/>
          <p:cNvSpPr txBox="1">
            <a:spLocks noGrp="1"/>
          </p:cNvSpPr>
          <p:nvPr>
            <p:ph type="body" idx="1"/>
          </p:nvPr>
        </p:nvSpPr>
        <p:spPr>
          <a:xfrm>
            <a:off x="179387" y="1052512"/>
            <a:ext cx="8785225" cy="5400675"/>
          </a:xfrm>
          <a:prstGeom prst="rect">
            <a:avLst/>
          </a:prstGeom>
          <a:noFill/>
          <a:ln>
            <a:noFill/>
          </a:ln>
        </p:spPr>
        <p:txBody>
          <a:bodyPr spcFirstLastPara="1" wrap="square" lIns="90000" tIns="46800" rIns="90000" bIns="46800" anchor="t" anchorCtr="0">
            <a:noAutofit/>
          </a:bodyPr>
          <a:lstStyle/>
          <a:p>
            <a:pPr marL="342900" marR="0" lvl="0" indent="-342900" algn="l" rtl="0">
              <a:lnSpc>
                <a:spcPct val="80000"/>
              </a:lnSpc>
              <a:spcBef>
                <a:spcPts val="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Прицеливание  осуществляется  одним  глазом,  который  называют  ведущим. </a:t>
            </a:r>
            <a:endParaRPr/>
          </a:p>
          <a:p>
            <a:pPr marL="342900" marR="0" lvl="0" indent="-342900" algn="l" rtl="0">
              <a:lnSpc>
                <a:spcPct val="80000"/>
              </a:lnSpc>
              <a:spcBef>
                <a:spcPts val="5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Для определения стрелком его ведущего глаза  применяются  различные  методы: </a:t>
            </a:r>
            <a:endParaRPr/>
          </a:p>
          <a:p>
            <a:pPr marL="342900" marR="0" lvl="0" indent="-342900" algn="l" rtl="0">
              <a:lnSpc>
                <a:spcPct val="80000"/>
              </a:lnSpc>
              <a:spcBef>
                <a:spcPts val="500"/>
              </a:spcBef>
              <a:spcAft>
                <a:spcPts val="0"/>
              </a:spcAft>
              <a:buClr>
                <a:srgbClr val="000000"/>
              </a:buClr>
              <a:buSzPts val="2000"/>
              <a:buFont typeface="Arial"/>
              <a:buChar char="•"/>
            </a:pPr>
            <a:r>
              <a:rPr lang="en-US" sz="2000" b="0" i="0" u="none" strike="noStrike" cap="none">
                <a:solidFill>
                  <a:srgbClr val="000000"/>
                </a:solidFill>
                <a:latin typeface="Arial"/>
                <a:ea typeface="Arial"/>
                <a:cs typeface="Arial"/>
                <a:sym typeface="Arial"/>
              </a:rPr>
              <a:t>В листе бумаги размером 20*20 см надо вырезать круглое отверстие диаметром  3  см.  Затем,  взяв  лист  бумаги  в  вытянутую  руку,  навести  отверстие  на мишень, укрепленную на светлом фоне. Далее, закрывая поочередно правый и левый глаз, следить за мишенью. Если при закрывании левого глаза мишень видна, а при закрывании правого глаза мишень исчезла, то тогда у стрелка ведущим глазом является правый глаз. </a:t>
            </a:r>
            <a:endParaRPr/>
          </a:p>
          <a:p>
            <a:pPr marL="342900" marR="0" lvl="0" indent="-342900" algn="l" rtl="0">
              <a:lnSpc>
                <a:spcPct val="80000"/>
              </a:lnSpc>
              <a:spcBef>
                <a:spcPts val="5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Если обнаружится, что ведущим глазом у стрелка является левый глаз, то при стрельбе необходимо закрывать правый глаз матовым щитком,  укрепленным на голове. </a:t>
            </a:r>
            <a:endParaRPr/>
          </a:p>
          <a:p>
            <a:pPr marL="342900" marR="0" lvl="0" indent="-342900" algn="l" rtl="0">
              <a:lnSpc>
                <a:spcPct val="80000"/>
              </a:lnSpc>
              <a:spcBef>
                <a:spcPts val="5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Однако зажмуривание неведущего глаза снижает остроту зрения, а следовательно, и результат стрельбы. Рекомендуется  при  стрельбе  смотреть  обоими  глазами.  Если  это трудно, то неведущий глаз можно прикрыть узкой вертикальной полоской из белой бумаги или из пластика таким образом, чтобы мишень для неведущего глаза была закрыта.</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179387" y="274637"/>
            <a:ext cx="8713787" cy="7064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FF3300"/>
              </a:buClr>
              <a:buSzPts val="2400"/>
              <a:buFont typeface="Arial"/>
              <a:buNone/>
            </a:pPr>
            <a:r>
              <a:rPr lang="en-US" sz="2400" b="1" i="0" u="none">
                <a:solidFill>
                  <a:srgbClr val="FF3300"/>
                </a:solidFill>
                <a:latin typeface="Arial"/>
                <a:ea typeface="Arial"/>
                <a:cs typeface="Arial"/>
                <a:sym typeface="Arial"/>
              </a:rPr>
              <a:t>ОСОБЕННОСТИ РЕЖИМА ДЫХАНИЯ ПРИ СТРЕЛЬБЕ</a:t>
            </a:r>
            <a:r>
              <a:rPr lang="en-US" sz="2800" b="0" i="0" u="none">
                <a:solidFill>
                  <a:srgbClr val="000000"/>
                </a:solidFill>
                <a:latin typeface="Arial"/>
                <a:ea typeface="Arial"/>
                <a:cs typeface="Arial"/>
                <a:sym typeface="Arial"/>
              </a:rPr>
              <a:t> </a:t>
            </a:r>
            <a:endParaRPr/>
          </a:p>
        </p:txBody>
      </p:sp>
      <p:sp>
        <p:nvSpPr>
          <p:cNvPr id="139" name="Google Shape;139;p21"/>
          <p:cNvSpPr txBox="1">
            <a:spLocks noGrp="1"/>
          </p:cNvSpPr>
          <p:nvPr>
            <p:ph type="body" idx="1"/>
          </p:nvPr>
        </p:nvSpPr>
        <p:spPr>
          <a:xfrm>
            <a:off x="457200" y="981075"/>
            <a:ext cx="8229600" cy="5145087"/>
          </a:xfrm>
          <a:prstGeom prst="rect">
            <a:avLst/>
          </a:prstGeom>
          <a:noFill/>
          <a:ln>
            <a:noFill/>
          </a:ln>
        </p:spPr>
        <p:txBody>
          <a:bodyPr spcFirstLastPara="1" wrap="square" lIns="90000" tIns="46800" rIns="90000" bIns="46800" anchor="t" anchorCtr="0">
            <a:noAutofit/>
          </a:bodyPr>
          <a:lstStyle/>
          <a:p>
            <a:pPr marL="342900" marR="0" lvl="0" indent="-342900" algn="l" rtl="0">
              <a:lnSpc>
                <a:spcPct val="9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    Если нажимать на спусковой крючок и свободно, естественно дышать, то будет большое рассеивание попаданий, особенно по вертикали. </a:t>
            </a:r>
            <a:endParaRPr/>
          </a:p>
          <a:p>
            <a:pPr marL="342900" marR="0" lvl="0" indent="-342900" algn="l" rtl="0">
              <a:lnSpc>
                <a:spcPct val="9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Все стрелки перед нажатием на спусковой крючок должны задерживать дыхание на 15...20 с. Перед задержкой дыхания рекомендуется вентиляция легких, для чего во время изготовки надо сделать 2–3 вдоха, но не больше. </a:t>
            </a:r>
            <a:endParaRPr/>
          </a:p>
          <a:p>
            <a:pPr marL="342900" marR="0" lvl="0" indent="-342900" algn="l" rtl="0">
              <a:lnSpc>
                <a:spcPct val="9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Задерживать дыхание надо на выдохе. При этом необходимо выработать привычку  задержки  дыхания  при  одном  и  том  же  объеме  легких.  Если  стрелок чувствует, что выстрелить за время задержки дыхания он не успевает, то надо повторить весь цикл действий снова.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539750" y="1125537"/>
            <a:ext cx="8229600" cy="7064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3600"/>
              <a:buFont typeface="Arial"/>
              <a:buNone/>
            </a:pPr>
            <a:r>
              <a:rPr lang="en-US" sz="3600" b="1" i="0" u="none">
                <a:solidFill>
                  <a:srgbClr val="000000"/>
                </a:solidFill>
                <a:latin typeface="Arial"/>
                <a:ea typeface="Arial"/>
                <a:cs typeface="Arial"/>
                <a:sym typeface="Arial"/>
              </a:rPr>
              <a:t>Меры безопасности при стрельбе</a:t>
            </a:r>
            <a:endParaRPr/>
          </a:p>
        </p:txBody>
      </p:sp>
      <p:sp>
        <p:nvSpPr>
          <p:cNvPr id="41" name="Google Shape;41;p6"/>
          <p:cNvSpPr txBox="1">
            <a:spLocks noGrp="1"/>
          </p:cNvSpPr>
          <p:nvPr>
            <p:ph type="body" idx="1"/>
          </p:nvPr>
        </p:nvSpPr>
        <p:spPr>
          <a:xfrm>
            <a:off x="430212" y="2006600"/>
            <a:ext cx="8713787" cy="4851400"/>
          </a:xfrm>
          <a:prstGeom prst="rect">
            <a:avLst/>
          </a:prstGeom>
          <a:noFill/>
          <a:ln>
            <a:noFill/>
          </a:ln>
        </p:spPr>
        <p:txBody>
          <a:bodyPr spcFirstLastPara="1" wrap="square" lIns="90000" tIns="46800" rIns="90000" bIns="46800" anchor="t" anchorCtr="0">
            <a:noAutofit/>
          </a:bodyPr>
          <a:lstStyle/>
          <a:p>
            <a:pPr marL="342900" marR="0" lvl="0" indent="-342900" algn="l" rtl="0">
              <a:lnSpc>
                <a:spcPct val="80000"/>
              </a:lnSpc>
              <a:spcBef>
                <a:spcPts val="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1.  Всегда  обращайтесь  с  пневматическим  оружием  как  с  заряженным  и взведённым.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2. Ни в коем случае не направляйте оружие на людей!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3. Оружие всегда должно быть направлено стволом в сторону мишеней, при переноске - стволом вверх.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4.  Никогда  не  держите  палец  на  спусковом  крючке,  даже  если  оружие разряжено и не взведено.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5. Заряжать и взводить оружие можно только на огневом рубеже по команде руководителя стрельбы.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6. Не передавайте друг другу и не оставляйте без присмотра заряженное и (или) взведённое оружие.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7.  Не  прикасайтесь  к  чужому  оружию  без  разрешения  руководителя стрельбы.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8. Не трогайте оружие, если в районе мишеней находятся люди, даже если оружие не взведено и не заряжено.  </a:t>
            </a:r>
            <a:endParaRPr/>
          </a:p>
          <a:p>
            <a:pPr marL="342900" marR="0" lvl="0" indent="-342900" algn="l" rtl="0">
              <a:lnSpc>
                <a:spcPct val="80000"/>
              </a:lnSpc>
              <a:spcBef>
                <a:spcPts val="6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9.  Беспрекословно  выполняйте  команды  руководителя  стрельбы. </a:t>
            </a:r>
            <a:endParaRPr/>
          </a:p>
        </p:txBody>
      </p:sp>
      <p:sp>
        <p:nvSpPr>
          <p:cNvPr id="42" name="Google Shape;42;p6"/>
          <p:cNvSpPr txBox="1"/>
          <p:nvPr/>
        </p:nvSpPr>
        <p:spPr>
          <a:xfrm>
            <a:off x="250825" y="260350"/>
            <a:ext cx="8066087" cy="706437"/>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3600"/>
              <a:buFont typeface="Arial"/>
              <a:buNone/>
            </a:pPr>
            <a:r>
              <a:rPr lang="en-US" sz="3600" b="1" i="1" u="none" strike="noStrike" cap="none">
                <a:solidFill>
                  <a:srgbClr val="FF3300"/>
                </a:solidFill>
                <a:latin typeface="Arial"/>
                <a:ea typeface="Arial"/>
                <a:cs typeface="Arial"/>
                <a:sym typeface="Arial"/>
              </a:rPr>
              <a:t>Выучить!!!</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46"/>
        <p:cNvGrpSpPr/>
        <p:nvPr/>
      </p:nvGrpSpPr>
      <p:grpSpPr>
        <a:xfrm>
          <a:off x="0" y="0"/>
          <a:ext cx="0" cy="0"/>
          <a:chOff x="0" y="0"/>
          <a:chExt cx="0" cy="0"/>
        </a:xfrm>
      </p:grpSpPr>
      <p:sp>
        <p:nvSpPr>
          <p:cNvPr id="47" name="Google Shape;47;p7"/>
          <p:cNvSpPr txBox="1">
            <a:spLocks noGrp="1"/>
          </p:cNvSpPr>
          <p:nvPr>
            <p:ph type="title" idx="4294967295"/>
          </p:nvPr>
        </p:nvSpPr>
        <p:spPr>
          <a:xfrm>
            <a:off x="1476375" y="1125537"/>
            <a:ext cx="6980237" cy="820737"/>
          </a:xfrm>
          <a:prstGeom prst="rect">
            <a:avLst/>
          </a:prstGeom>
          <a:noFill/>
          <a:ln>
            <a:noFill/>
          </a:ln>
        </p:spPr>
        <p:txBody>
          <a:bodyPr spcFirstLastPara="1" wrap="square" lIns="90000" tIns="46800" rIns="90000" bIns="46800"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1" i="1" u="none" strike="noStrike" cap="none">
                <a:solidFill>
                  <a:srgbClr val="000000"/>
                </a:solidFill>
                <a:latin typeface="Arial"/>
                <a:ea typeface="Arial"/>
                <a:cs typeface="Arial"/>
                <a:sym typeface="Arial"/>
              </a:rPr>
              <a:t>Правильное положение указательного пальца</a:t>
            </a:r>
            <a:endParaRPr/>
          </a:p>
        </p:txBody>
      </p:sp>
      <p:sp>
        <p:nvSpPr>
          <p:cNvPr id="48" name="Google Shape;48;p7"/>
          <p:cNvSpPr txBox="1">
            <a:spLocks noGrp="1"/>
          </p:cNvSpPr>
          <p:nvPr>
            <p:ph type="subTitle" idx="1"/>
          </p:nvPr>
        </p:nvSpPr>
        <p:spPr>
          <a:xfrm>
            <a:off x="827087" y="4292600"/>
            <a:ext cx="7848600" cy="1944687"/>
          </a:xfrm>
          <a:prstGeom prst="rect">
            <a:avLst/>
          </a:prstGeom>
          <a:noFill/>
          <a:ln>
            <a:noFill/>
          </a:ln>
        </p:spPr>
        <p:txBody>
          <a:bodyPr spcFirstLastPara="1" wrap="square" lIns="90000" tIns="46800" rIns="90000" bIns="46800" anchor="t" anchorCtr="0">
            <a:noAutofit/>
          </a:bodyPr>
          <a:lstStyle/>
          <a:p>
            <a:pPr marL="0" marR="0" lvl="0" indent="0" algn="ctr" rtl="0">
              <a:lnSpc>
                <a:spcPct val="90000"/>
              </a:lnSpc>
              <a:spcBef>
                <a:spcPts val="0"/>
              </a:spcBef>
              <a:spcAft>
                <a:spcPts val="0"/>
              </a:spcAft>
              <a:buClr>
                <a:srgbClr val="000000"/>
              </a:buClr>
              <a:buSzPts val="2400"/>
              <a:buFont typeface="Arial"/>
              <a:buNone/>
            </a:pPr>
            <a:r>
              <a:rPr lang="en-US" sz="2400" b="1" i="1" u="none" strike="noStrike" cap="none">
                <a:solidFill>
                  <a:srgbClr val="000000"/>
                </a:solidFill>
                <a:latin typeface="Arial"/>
                <a:ea typeface="Arial"/>
                <a:cs typeface="Arial"/>
                <a:sym typeface="Arial"/>
              </a:rPr>
              <a:t>а, г - длинного; </a:t>
            </a:r>
            <a:endParaRPr/>
          </a:p>
          <a:p>
            <a:pPr marL="0" marR="0" lvl="0" indent="0" algn="ctr" rtl="0">
              <a:lnSpc>
                <a:spcPct val="90000"/>
              </a:lnSpc>
              <a:spcBef>
                <a:spcPts val="600"/>
              </a:spcBef>
              <a:spcAft>
                <a:spcPts val="0"/>
              </a:spcAft>
              <a:buClr>
                <a:srgbClr val="000000"/>
              </a:buClr>
              <a:buSzPts val="2400"/>
              <a:buFont typeface="Arial"/>
              <a:buNone/>
            </a:pPr>
            <a:r>
              <a:rPr lang="en-US" sz="2400" b="1" i="1" u="none" strike="noStrike" cap="none">
                <a:solidFill>
                  <a:srgbClr val="000000"/>
                </a:solidFill>
                <a:latin typeface="Arial"/>
                <a:ea typeface="Arial"/>
                <a:cs typeface="Arial"/>
                <a:sym typeface="Arial"/>
              </a:rPr>
              <a:t>б, в - короткого. </a:t>
            </a:r>
            <a:endParaRPr/>
          </a:p>
          <a:p>
            <a:pPr marL="0" marR="0" lvl="0" indent="0" algn="ctr" rtl="0">
              <a:lnSpc>
                <a:spcPct val="90000"/>
              </a:lnSpc>
              <a:spcBef>
                <a:spcPts val="600"/>
              </a:spcBef>
              <a:spcAft>
                <a:spcPts val="0"/>
              </a:spcAft>
              <a:buClr>
                <a:srgbClr val="000000"/>
              </a:buClr>
              <a:buSzPts val="2400"/>
              <a:buFont typeface="Arial"/>
              <a:buNone/>
            </a:pPr>
            <a:r>
              <a:rPr lang="en-US" sz="2400" b="1" i="1" u="none" strike="noStrike" cap="none">
                <a:solidFill>
                  <a:srgbClr val="000000"/>
                </a:solidFill>
                <a:latin typeface="Arial"/>
                <a:ea typeface="Arial"/>
                <a:cs typeface="Arial"/>
                <a:sym typeface="Arial"/>
              </a:rPr>
              <a:t>а, б - на шнеллере произвольных винтовок; </a:t>
            </a:r>
            <a:endParaRPr/>
          </a:p>
          <a:p>
            <a:pPr marL="0" marR="0" lvl="0" indent="0" algn="ctr" rtl="0">
              <a:lnSpc>
                <a:spcPct val="90000"/>
              </a:lnSpc>
              <a:spcBef>
                <a:spcPts val="600"/>
              </a:spcBef>
              <a:spcAft>
                <a:spcPts val="0"/>
              </a:spcAft>
              <a:buClr>
                <a:srgbClr val="000000"/>
              </a:buClr>
              <a:buSzPts val="2400"/>
              <a:buFont typeface="Arial"/>
              <a:buNone/>
            </a:pPr>
            <a:r>
              <a:rPr lang="en-US" sz="2400" b="1" i="1" u="none" strike="noStrike" cap="none">
                <a:solidFill>
                  <a:srgbClr val="000000"/>
                </a:solidFill>
                <a:latin typeface="Arial"/>
                <a:ea typeface="Arial"/>
                <a:cs typeface="Arial"/>
                <a:sym typeface="Arial"/>
              </a:rPr>
              <a:t>в, г - на спусковом крючке.</a:t>
            </a:r>
            <a:r>
              <a:rPr lang="en-US" sz="2400" b="0" i="0" u="none" strike="noStrike" cap="none">
                <a:solidFill>
                  <a:srgbClr val="000000"/>
                </a:solidFill>
                <a:latin typeface="Arial"/>
                <a:ea typeface="Arial"/>
                <a:cs typeface="Arial"/>
                <a:sym typeface="Arial"/>
              </a:rPr>
              <a:t> </a:t>
            </a:r>
            <a:endParaRPr/>
          </a:p>
        </p:txBody>
      </p:sp>
      <p:pic>
        <p:nvPicPr>
          <p:cNvPr id="49" name="Google Shape;49;p7"/>
          <p:cNvPicPr preferRelativeResize="0"/>
          <p:nvPr/>
        </p:nvPicPr>
        <p:blipFill rotWithShape="1">
          <a:blip r:embed="rId3">
            <a:alphaModFix/>
          </a:blip>
          <a:srcRect/>
          <a:stretch/>
        </p:blipFill>
        <p:spPr>
          <a:xfrm>
            <a:off x="1042987" y="2205037"/>
            <a:ext cx="7343775" cy="2066925"/>
          </a:xfrm>
          <a:prstGeom prst="rect">
            <a:avLst/>
          </a:prstGeom>
          <a:noFill/>
          <a:ln>
            <a:noFill/>
          </a:ln>
        </p:spPr>
      </p:pic>
      <p:sp>
        <p:nvSpPr>
          <p:cNvPr id="50" name="Google Shape;50;p7"/>
          <p:cNvSpPr txBox="1"/>
          <p:nvPr/>
        </p:nvSpPr>
        <p:spPr>
          <a:xfrm>
            <a:off x="2051050" y="333375"/>
            <a:ext cx="6621462" cy="431800"/>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4000"/>
              <a:buFont typeface="Arial"/>
              <a:buNone/>
            </a:pPr>
            <a:r>
              <a:rPr lang="en-US" sz="4000" b="1" i="1" u="none" strike="noStrike" cap="none">
                <a:solidFill>
                  <a:srgbClr val="FF3300"/>
                </a:solidFill>
                <a:latin typeface="Arial"/>
                <a:ea typeface="Arial"/>
                <a:cs typeface="Arial"/>
                <a:sym typeface="Arial"/>
              </a:rPr>
              <a:t>Показать!!!</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468312" y="981075"/>
            <a:ext cx="8147050" cy="850900"/>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3200"/>
              <a:buFont typeface="Arial"/>
              <a:buNone/>
            </a:pPr>
            <a:r>
              <a:rPr lang="en-US" sz="3200" b="1" i="0" u="none">
                <a:solidFill>
                  <a:srgbClr val="000000"/>
                </a:solidFill>
                <a:latin typeface="Arial"/>
                <a:ea typeface="Arial"/>
                <a:cs typeface="Arial"/>
                <a:sym typeface="Arial"/>
              </a:rPr>
              <a:t>НАЖАТИЕ НА СПУСКОВОЙ КРЮЧОК</a:t>
            </a:r>
            <a:endParaRPr/>
          </a:p>
        </p:txBody>
      </p:sp>
      <p:pic>
        <p:nvPicPr>
          <p:cNvPr id="56" name="Google Shape;56;p8"/>
          <p:cNvPicPr preferRelativeResize="0"/>
          <p:nvPr/>
        </p:nvPicPr>
        <p:blipFill rotWithShape="1">
          <a:blip r:embed="rId3">
            <a:alphaModFix/>
          </a:blip>
          <a:srcRect/>
          <a:stretch/>
        </p:blipFill>
        <p:spPr>
          <a:xfrm>
            <a:off x="179387" y="2133600"/>
            <a:ext cx="8713787" cy="3254375"/>
          </a:xfrm>
          <a:prstGeom prst="rect">
            <a:avLst/>
          </a:prstGeom>
          <a:noFill/>
          <a:ln>
            <a:noFill/>
          </a:ln>
        </p:spPr>
      </p:pic>
      <p:sp>
        <p:nvSpPr>
          <p:cNvPr id="57" name="Google Shape;57;p8"/>
          <p:cNvSpPr txBox="1"/>
          <p:nvPr/>
        </p:nvSpPr>
        <p:spPr>
          <a:xfrm>
            <a:off x="2051050" y="333375"/>
            <a:ext cx="6621462" cy="431800"/>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4000"/>
              <a:buFont typeface="Arial"/>
              <a:buNone/>
            </a:pPr>
            <a:r>
              <a:rPr lang="en-US" sz="4000" b="1" i="1" u="none" strike="noStrike" cap="none">
                <a:solidFill>
                  <a:srgbClr val="FF3300"/>
                </a:solidFill>
                <a:latin typeface="Arial"/>
                <a:ea typeface="Arial"/>
                <a:cs typeface="Arial"/>
                <a:sym typeface="Arial"/>
              </a:rPr>
              <a:t>Показать!!!</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684212" y="908050"/>
            <a:ext cx="8291512" cy="863600"/>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3200"/>
              <a:buFont typeface="Arial"/>
              <a:buNone/>
            </a:pPr>
            <a:r>
              <a:rPr lang="en-US" sz="3200" b="1" i="0" u="none">
                <a:solidFill>
                  <a:srgbClr val="000000"/>
                </a:solidFill>
                <a:latin typeface="Arial"/>
                <a:ea typeface="Arial"/>
                <a:cs typeface="Arial"/>
                <a:sym typeface="Arial"/>
              </a:rPr>
              <a:t>Способы нажатия на спусковой крючок</a:t>
            </a:r>
            <a:endParaRPr/>
          </a:p>
        </p:txBody>
      </p:sp>
      <p:sp>
        <p:nvSpPr>
          <p:cNvPr id="63" name="Google Shape;63;p9"/>
          <p:cNvSpPr txBox="1">
            <a:spLocks noGrp="1"/>
          </p:cNvSpPr>
          <p:nvPr>
            <p:ph type="body" idx="1"/>
          </p:nvPr>
        </p:nvSpPr>
        <p:spPr>
          <a:xfrm>
            <a:off x="539750" y="1700212"/>
            <a:ext cx="8229600" cy="4857750"/>
          </a:xfrm>
          <a:prstGeom prst="rect">
            <a:avLst/>
          </a:prstGeom>
          <a:noFill/>
          <a:ln>
            <a:noFill/>
          </a:ln>
        </p:spPr>
        <p:txBody>
          <a:bodyPr spcFirstLastPara="1" wrap="square" lIns="90000" tIns="46800" rIns="90000" bIns="46800" anchor="t" anchorCtr="0">
            <a:noAutofit/>
          </a:bodyPr>
          <a:lstStyle/>
          <a:p>
            <a:pPr marL="342900" marR="0" lvl="0" indent="-342900" algn="ctr" rtl="0">
              <a:lnSpc>
                <a:spcPct val="80000"/>
              </a:lnSpc>
              <a:spcBef>
                <a:spcPts val="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последовательно-плавный, </a:t>
            </a:r>
            <a:endParaRPr/>
          </a:p>
          <a:p>
            <a:pPr marL="342900" marR="0" lvl="0" indent="-342900" algn="ctr"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ступенчато-последовательный</a:t>
            </a:r>
            <a:endParaRPr/>
          </a:p>
          <a:p>
            <a:pPr marL="342900" marR="0" lvl="0" indent="-342900" algn="l" rtl="0">
              <a:lnSpc>
                <a:spcPct val="80000"/>
              </a:lnSpc>
              <a:spcBef>
                <a:spcPts val="600"/>
              </a:spcBef>
              <a:spcAft>
                <a:spcPts val="0"/>
              </a:spcAft>
              <a:buClr>
                <a:srgbClr val="000000"/>
              </a:buClr>
              <a:buSzPts val="2400"/>
              <a:buFont typeface="Arial"/>
              <a:buNone/>
            </a:pPr>
            <a:endParaRPr sz="2400" b="1" i="0" u="none" strike="noStrike" cap="none">
              <a:solidFill>
                <a:srgbClr val="000000"/>
              </a:solidFill>
              <a:latin typeface="Arial"/>
              <a:ea typeface="Arial"/>
              <a:cs typeface="Arial"/>
              <a:sym typeface="Arial"/>
            </a:endParaRPr>
          </a:p>
          <a:p>
            <a:pPr marL="342900" marR="0" lvl="0" indent="-342900" algn="l" rtl="0">
              <a:lnSpc>
                <a:spcPct val="80000"/>
              </a:lnSpc>
              <a:spcBef>
                <a:spcPts val="600"/>
              </a:spcBef>
              <a:spcAft>
                <a:spcPts val="0"/>
              </a:spcAft>
              <a:buClr>
                <a:srgbClr val="000000"/>
              </a:buClr>
              <a:buSzPts val="2400"/>
              <a:buFont typeface="Arial"/>
              <a:buNone/>
            </a:pPr>
            <a:r>
              <a:rPr lang="en-US" sz="2400" b="1" i="0" u="none" strike="noStrike" cap="none">
                <a:solidFill>
                  <a:srgbClr val="000000"/>
                </a:solidFill>
                <a:latin typeface="Arial"/>
                <a:ea typeface="Arial"/>
                <a:cs typeface="Arial"/>
                <a:sym typeface="Arial"/>
              </a:rPr>
              <a:t>Последовательно-плавный спуск.</a:t>
            </a:r>
            <a:r>
              <a:rPr lang="en-US" sz="2400" b="0" i="0" u="none" strike="noStrike" cap="none">
                <a:solidFill>
                  <a:srgbClr val="000000"/>
                </a:solidFill>
                <a:latin typeface="Arial"/>
                <a:ea typeface="Arial"/>
                <a:cs typeface="Arial"/>
                <a:sym typeface="Arial"/>
              </a:rPr>
              <a:t> Нужно плавно и безостановочно давить на спусковой крючок, пока не произойдет выстрел. </a:t>
            </a:r>
            <a:endParaRPr/>
          </a:p>
          <a:p>
            <a:pPr marL="342900" marR="0" lvl="0" indent="-342900" algn="l" rtl="0">
              <a:lnSpc>
                <a:spcPct val="80000"/>
              </a:lnSpc>
              <a:spcBef>
                <a:spcPts val="600"/>
              </a:spcBef>
              <a:spcAft>
                <a:spcPts val="0"/>
              </a:spcAft>
              <a:buClr>
                <a:srgbClr val="000000"/>
              </a:buClr>
              <a:buSzPts val="2400"/>
              <a:buFont typeface="Arial"/>
              <a:buNone/>
            </a:pPr>
            <a:r>
              <a:rPr lang="en-US" sz="2400" b="1" i="0" u="none" strike="noStrike" cap="none">
                <a:solidFill>
                  <a:srgbClr val="000000"/>
                </a:solidFill>
                <a:latin typeface="Arial"/>
                <a:ea typeface="Arial"/>
                <a:cs typeface="Arial"/>
                <a:sym typeface="Arial"/>
              </a:rPr>
              <a:t>Ступенчато-последовательный способ. </a:t>
            </a:r>
            <a:r>
              <a:rPr lang="en-US" sz="2400" b="0" i="0" u="none" strike="noStrike" cap="none">
                <a:solidFill>
                  <a:srgbClr val="000000"/>
                </a:solidFill>
                <a:latin typeface="Arial"/>
                <a:ea typeface="Arial"/>
                <a:cs typeface="Arial"/>
                <a:sym typeface="Arial"/>
              </a:rPr>
              <a:t>Применяется при стрельбе из положения стоя. При этом способе нажатие на спусковой крючок производится в тот период, когда винтовка замирает или же испытывает минимальные вибрирующие колебания под мишенью. Если винтовка уходит за пределы района наименьших колебаний, нужно приостановить нажатие. Когда винтовка возвратится снова в район наименьших колебаний, следует продолжать нажатие. </a:t>
            </a:r>
            <a:endParaRPr/>
          </a:p>
        </p:txBody>
      </p:sp>
      <p:sp>
        <p:nvSpPr>
          <p:cNvPr id="64" name="Google Shape;64;p9"/>
          <p:cNvSpPr txBox="1"/>
          <p:nvPr/>
        </p:nvSpPr>
        <p:spPr>
          <a:xfrm>
            <a:off x="852487" y="333375"/>
            <a:ext cx="7607300" cy="576262"/>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3200"/>
              <a:buFont typeface="Arial"/>
              <a:buNone/>
            </a:pPr>
            <a:r>
              <a:rPr lang="en-US" sz="3200" b="1" i="1" u="none" strike="noStrike" cap="none">
                <a:solidFill>
                  <a:srgbClr val="FF3300"/>
                </a:solidFill>
                <a:latin typeface="Arial"/>
                <a:ea typeface="Arial"/>
                <a:cs typeface="Arial"/>
                <a:sym typeface="Arial"/>
              </a:rPr>
              <a:t>Тренировать!!!</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68"/>
        <p:cNvGrpSpPr/>
        <p:nvPr/>
      </p:nvGrpSpPr>
      <p:grpSpPr>
        <a:xfrm>
          <a:off x="0" y="0"/>
          <a:ext cx="0" cy="0"/>
          <a:chOff x="0" y="0"/>
          <a:chExt cx="0" cy="0"/>
        </a:xfrm>
      </p:grpSpPr>
      <p:sp>
        <p:nvSpPr>
          <p:cNvPr id="69" name="Google Shape;69;p10"/>
          <p:cNvSpPr txBox="1">
            <a:spLocks noGrp="1"/>
          </p:cNvSpPr>
          <p:nvPr>
            <p:ph type="body" idx="1"/>
          </p:nvPr>
        </p:nvSpPr>
        <p:spPr>
          <a:xfrm>
            <a:off x="395287" y="260350"/>
            <a:ext cx="8569325" cy="6121400"/>
          </a:xfrm>
          <a:prstGeom prst="rect">
            <a:avLst/>
          </a:prstGeom>
          <a:noFill/>
          <a:ln>
            <a:noFill/>
          </a:ln>
        </p:spPr>
        <p:txBody>
          <a:bodyPr spcFirstLastPara="1" wrap="square" lIns="90000" tIns="46800" rIns="90000" bIns="46800" anchor="t" anchorCtr="0">
            <a:noAutofit/>
          </a:bodyPr>
          <a:lstStyle/>
          <a:p>
            <a:pPr marL="342900" marR="0" lvl="0" indent="-342900" algn="l" rtl="0">
              <a:lnSpc>
                <a:spcPct val="80000"/>
              </a:lnSpc>
              <a:spcBef>
                <a:spcPts val="0"/>
              </a:spcBef>
              <a:spcAft>
                <a:spcPts val="0"/>
              </a:spcAft>
              <a:buClr>
                <a:srgbClr val="000000"/>
              </a:buClr>
              <a:buSzPts val="2400"/>
              <a:buFont typeface="Arial"/>
              <a:buChar char="•"/>
            </a:pPr>
            <a:r>
              <a:rPr lang="en-US" sz="2400" b="1" i="0" u="none" strike="noStrike" cap="none">
                <a:solidFill>
                  <a:srgbClr val="000000"/>
                </a:solidFill>
                <a:latin typeface="Arial"/>
                <a:ea typeface="Arial"/>
                <a:cs typeface="Arial"/>
                <a:sym typeface="Arial"/>
              </a:rPr>
              <a:t>Нажатие на спусковой крючок</a:t>
            </a:r>
            <a:r>
              <a:rPr lang="en-US" sz="2400" b="0" i="0" u="none" strike="noStrike" cap="none">
                <a:solidFill>
                  <a:srgbClr val="000000"/>
                </a:solidFill>
                <a:latin typeface="Arial"/>
                <a:ea typeface="Arial"/>
                <a:cs typeface="Arial"/>
                <a:sym typeface="Arial"/>
              </a:rPr>
              <a:t> производят первым суставом указательного пальца  правой  руки,  и  направление  его  должно  быть  параллельным  оси  канала ствола. Нажимать надо плавно, без дерганья.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Выстрел  для  стрелка  должен  быть  неожиданным.  Время  обработки  выстрела  около  5...10 с.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Стрелок  делает  кратковременный отдых между выстрелами. Чтобы  избежать  преждевременного  расслабления необходимо удерживать винтовку в точке прицеливания после выстрела на 5...6 с.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Если  точка  наводки  винтовки  вышла  из воображаемого  круга  ее  допустимых  отклонений, то надо прекратить нажатие на спусковой крючок, но  не  отпускать  его.  Затем,  когда  точка  наводки винтовки  вернется  в  воображаемый  круг  ее  допустимых  отклонений,  снова  продолжать  плавно нажимать на спусковой крючок. </a:t>
            </a:r>
            <a:endParaRPr/>
          </a:p>
          <a:p>
            <a:pPr marL="342900" marR="0" lvl="0" indent="-342900" algn="l" rtl="0">
              <a:lnSpc>
                <a:spcPct val="80000"/>
              </a:lnSpc>
              <a:spcBef>
                <a:spcPts val="60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При  небольших  колебаниях  надо  стараться удерживать  ровную  мушку,  и  тогда  отклонения пробоин будут совсем незначительными.</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1187450" y="333375"/>
            <a:ext cx="7272337" cy="57626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2800"/>
              <a:buFont typeface="Arial"/>
              <a:buNone/>
            </a:pPr>
            <a:r>
              <a:rPr lang="en-US" sz="2800" b="1" i="0" u="none">
                <a:solidFill>
                  <a:srgbClr val="000000"/>
                </a:solidFill>
                <a:latin typeface="Arial"/>
                <a:ea typeface="Arial"/>
                <a:cs typeface="Arial"/>
                <a:sym typeface="Arial"/>
              </a:rPr>
              <a:t>Совмещение</a:t>
            </a:r>
            <a:endParaRPr/>
          </a:p>
        </p:txBody>
      </p:sp>
      <p:sp>
        <p:nvSpPr>
          <p:cNvPr id="75" name="Google Shape;75;p11"/>
          <p:cNvSpPr txBox="1">
            <a:spLocks noGrp="1"/>
          </p:cNvSpPr>
          <p:nvPr>
            <p:ph type="body" idx="1"/>
          </p:nvPr>
        </p:nvSpPr>
        <p:spPr>
          <a:xfrm>
            <a:off x="457200" y="981075"/>
            <a:ext cx="8362950" cy="5400675"/>
          </a:xfrm>
          <a:prstGeom prst="rect">
            <a:avLst/>
          </a:prstGeom>
          <a:noFill/>
          <a:ln>
            <a:noFill/>
          </a:ln>
        </p:spPr>
        <p:txBody>
          <a:bodyPr spcFirstLastPara="1" wrap="square" lIns="90000" tIns="46800" rIns="90000" bIns="46800" anchor="t" anchorCtr="0">
            <a:noAutofit/>
          </a:bodyPr>
          <a:lstStyle/>
          <a:p>
            <a:pPr marL="342900" marR="0" lvl="0" indent="-342900" algn="l" rtl="0">
              <a:lnSpc>
                <a:spcPct val="80000"/>
              </a:lnSpc>
              <a:spcBef>
                <a:spcPts val="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 Совместить стрельбу — значит добиться того, чтобы пули ложились точно в центр цели (десятки) или как можно ближе к нему. Этого можно достичь, внося поправки в установку прицела в процессе стрельбы. </a:t>
            </a:r>
            <a:endParaRPr/>
          </a:p>
          <a:p>
            <a:pPr marL="342900" marR="0" lvl="0" indent="-342900" algn="l" rtl="0">
              <a:lnSpc>
                <a:spcPct val="80000"/>
              </a:lnSpc>
              <a:spcBef>
                <a:spcPts val="5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Совмещение   можно осуществлять двумя методами: </a:t>
            </a:r>
            <a:endParaRPr/>
          </a:p>
          <a:p>
            <a:pPr marL="342900" marR="0" lvl="0" indent="-342900" algn="l" rtl="0">
              <a:lnSpc>
                <a:spcPct val="80000"/>
              </a:lnSpc>
              <a:spcBef>
                <a:spcPts val="500"/>
              </a:spcBef>
              <a:spcAft>
                <a:spcPts val="0"/>
              </a:spcAft>
              <a:buClr>
                <a:srgbClr val="000000"/>
              </a:buClr>
              <a:buSzPts val="2000"/>
              <a:buFont typeface="Arial"/>
              <a:buChar char="•"/>
            </a:pPr>
            <a:r>
              <a:rPr lang="en-US" sz="2000" b="0" i="0" u="none" strike="noStrike" cap="none">
                <a:solidFill>
                  <a:srgbClr val="000000"/>
                </a:solidFill>
                <a:latin typeface="Arial"/>
                <a:ea typeface="Arial"/>
                <a:cs typeface="Arial"/>
                <a:sym typeface="Arial"/>
              </a:rPr>
              <a:t>1) совмещение средней точки попадания (СТП) с центром мишени; </a:t>
            </a:r>
            <a:endParaRPr/>
          </a:p>
          <a:p>
            <a:pPr marL="342900" marR="0" lvl="0" indent="-342900" algn="l" rtl="0">
              <a:lnSpc>
                <a:spcPct val="80000"/>
              </a:lnSpc>
              <a:spcBef>
                <a:spcPts val="500"/>
              </a:spcBef>
              <a:spcAft>
                <a:spcPts val="0"/>
              </a:spcAft>
              <a:buClr>
                <a:srgbClr val="000000"/>
              </a:buClr>
              <a:buSzPts val="2000"/>
              <a:buFont typeface="Arial"/>
              <a:buChar char="•"/>
            </a:pPr>
            <a:r>
              <a:rPr lang="en-US" sz="2000" b="0" i="0" u="none" strike="noStrike" cap="none">
                <a:solidFill>
                  <a:srgbClr val="000000"/>
                </a:solidFill>
                <a:latin typeface="Arial"/>
                <a:ea typeface="Arial"/>
                <a:cs typeface="Arial"/>
                <a:sym typeface="Arial"/>
              </a:rPr>
              <a:t>2) совмещение центра пятна пробоин (ПП) с центром мишени. </a:t>
            </a:r>
            <a:endParaRPr/>
          </a:p>
          <a:p>
            <a:pPr marL="342900" marR="0" lvl="0" indent="-342900" algn="l" rtl="0">
              <a:lnSpc>
                <a:spcPct val="80000"/>
              </a:lnSpc>
              <a:spcBef>
                <a:spcPts val="50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Сущность этого метода состоит в совмещении СТП пробоин с центром мишени. </a:t>
            </a:r>
            <a:endParaRPr/>
          </a:p>
          <a:p>
            <a:pPr marL="342900" marR="0" lvl="0" indent="-342900" algn="l" rtl="0">
              <a:lnSpc>
                <a:spcPct val="80000"/>
              </a:lnSpc>
              <a:spcBef>
                <a:spcPts val="500"/>
              </a:spcBef>
              <a:spcAft>
                <a:spcPts val="0"/>
              </a:spcAft>
              <a:buClr>
                <a:srgbClr val="000000"/>
              </a:buClr>
              <a:buSzPts val="2000"/>
              <a:buFont typeface="Arial"/>
              <a:buChar char="•"/>
            </a:pPr>
            <a:r>
              <a:rPr lang="en-US" sz="2000" b="0" i="0" u="none" strike="noStrike" cap="none">
                <a:solidFill>
                  <a:srgbClr val="000000"/>
                </a:solidFill>
                <a:latin typeface="Arial"/>
                <a:ea typeface="Arial"/>
                <a:cs typeface="Arial"/>
                <a:sym typeface="Arial"/>
              </a:rPr>
              <a:t>Среднюю точку попадания четырех пробоин определяют следующим образом (рис. 22). Прямой линией соединяются пробоины 1, 2, расстояние между ними делится пополам. Полученная точка деления А, которая является СТП для двух пробоин, соединяется с третьей пробоиной 3, и расстояние между ними делится на три равные части. Ближайшая от первой прямой точка деления Б будет СТП для трех пробоин. Затем точка В соединяется с четвертой пробоиной 4, и расстояние между ними делится на четыре равные части. Ближайшая от второй прямой точка деления будет СТП четырех пробоин.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a:off x="611187" y="1125537"/>
            <a:ext cx="8229600" cy="706437"/>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4000"/>
              <a:buFont typeface="Arial"/>
              <a:buNone/>
            </a:pPr>
            <a:r>
              <a:rPr lang="en-US" sz="4000" b="0" i="0" u="none">
                <a:solidFill>
                  <a:srgbClr val="000000"/>
                </a:solidFill>
                <a:latin typeface="Arial"/>
                <a:ea typeface="Arial"/>
                <a:cs typeface="Arial"/>
                <a:sym typeface="Arial"/>
              </a:rPr>
              <a:t>Средняя точка попаданий</a:t>
            </a:r>
            <a:endParaRPr/>
          </a:p>
        </p:txBody>
      </p:sp>
      <p:pic>
        <p:nvPicPr>
          <p:cNvPr id="81" name="Google Shape;81;p12"/>
          <p:cNvPicPr preferRelativeResize="0"/>
          <p:nvPr/>
        </p:nvPicPr>
        <p:blipFill rotWithShape="1">
          <a:blip r:embed="rId3">
            <a:alphaModFix/>
          </a:blip>
          <a:srcRect/>
          <a:stretch/>
        </p:blipFill>
        <p:spPr>
          <a:xfrm>
            <a:off x="827087" y="2349500"/>
            <a:ext cx="7669212" cy="4210050"/>
          </a:xfrm>
          <a:prstGeom prst="rect">
            <a:avLst/>
          </a:prstGeom>
          <a:noFill/>
          <a:ln>
            <a:noFill/>
          </a:ln>
        </p:spPr>
      </p:pic>
      <p:sp>
        <p:nvSpPr>
          <p:cNvPr id="82" name="Google Shape;82;p12"/>
          <p:cNvSpPr txBox="1"/>
          <p:nvPr/>
        </p:nvSpPr>
        <p:spPr>
          <a:xfrm>
            <a:off x="852487" y="333375"/>
            <a:ext cx="7823200" cy="576262"/>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3200"/>
              <a:buFont typeface="Arial"/>
              <a:buNone/>
            </a:pPr>
            <a:r>
              <a:rPr lang="en-US" sz="3200" b="1" i="1" u="none" strike="noStrike" cap="none">
                <a:solidFill>
                  <a:srgbClr val="FF3300"/>
                </a:solidFill>
                <a:latin typeface="Arial"/>
                <a:ea typeface="Arial"/>
                <a:cs typeface="Arial"/>
                <a:sym typeface="Arial"/>
              </a:rPr>
              <a:t>Рассказ-показ-тренировка!!!</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75755E"/>
            </a:gs>
            <a:gs pos="50000">
              <a:srgbClr val="FFFFCC"/>
            </a:gs>
            <a:gs pos="100000">
              <a:srgbClr val="75755E"/>
            </a:gs>
          </a:gsLst>
          <a:lin ang="10800000" scaled="0"/>
        </a:gradFill>
        <a:effectLst/>
      </p:bgPr>
    </p:bg>
    <p:spTree>
      <p:nvGrpSpPr>
        <p:cNvPr id="1" name="Shape 86"/>
        <p:cNvGrpSpPr/>
        <p:nvPr/>
      </p:nvGrpSpPr>
      <p:grpSpPr>
        <a:xfrm>
          <a:off x="0" y="0"/>
          <a:ext cx="0" cy="0"/>
          <a:chOff x="0" y="0"/>
          <a:chExt cx="0" cy="0"/>
        </a:xfrm>
      </p:grpSpPr>
      <p:sp>
        <p:nvSpPr>
          <p:cNvPr id="87" name="Google Shape;87;p13"/>
          <p:cNvSpPr txBox="1">
            <a:spLocks noGrp="1"/>
          </p:cNvSpPr>
          <p:nvPr>
            <p:ph type="title"/>
          </p:nvPr>
        </p:nvSpPr>
        <p:spPr>
          <a:xfrm>
            <a:off x="755650" y="765175"/>
            <a:ext cx="8013700" cy="936625"/>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Clr>
                <a:srgbClr val="000000"/>
              </a:buClr>
              <a:buSzPts val="4400"/>
              <a:buFont typeface="Arial"/>
              <a:buNone/>
            </a:pPr>
            <a:r>
              <a:rPr lang="en-US" sz="4400" b="0" i="0" u="none">
                <a:solidFill>
                  <a:srgbClr val="000000"/>
                </a:solidFill>
                <a:latin typeface="Arial"/>
                <a:ea typeface="Arial"/>
                <a:cs typeface="Arial"/>
                <a:sym typeface="Arial"/>
              </a:rPr>
              <a:t>Правильное прицеливание</a:t>
            </a:r>
            <a:endParaRPr/>
          </a:p>
        </p:txBody>
      </p:sp>
      <p:pic>
        <p:nvPicPr>
          <p:cNvPr id="88" name="Google Shape;88;p13"/>
          <p:cNvPicPr preferRelativeResize="0"/>
          <p:nvPr/>
        </p:nvPicPr>
        <p:blipFill rotWithShape="1">
          <a:blip r:embed="rId3">
            <a:alphaModFix/>
          </a:blip>
          <a:srcRect/>
          <a:stretch/>
        </p:blipFill>
        <p:spPr>
          <a:xfrm>
            <a:off x="2662237" y="1790700"/>
            <a:ext cx="3819525" cy="4143375"/>
          </a:xfrm>
          <a:prstGeom prst="rect">
            <a:avLst/>
          </a:prstGeom>
          <a:noFill/>
          <a:ln>
            <a:noFill/>
          </a:ln>
        </p:spPr>
      </p:pic>
      <p:sp>
        <p:nvSpPr>
          <p:cNvPr id="89" name="Google Shape;89;p13"/>
          <p:cNvSpPr txBox="1"/>
          <p:nvPr/>
        </p:nvSpPr>
        <p:spPr>
          <a:xfrm>
            <a:off x="2051050" y="333375"/>
            <a:ext cx="6621462" cy="431800"/>
          </a:xfrm>
          <a:prstGeom prst="rect">
            <a:avLst/>
          </a:prstGeom>
          <a:noFill/>
          <a:ln>
            <a:noFill/>
          </a:ln>
        </p:spPr>
        <p:txBody>
          <a:bodyPr spcFirstLastPara="1" wrap="square" lIns="90000" tIns="46800" rIns="90000" bIns="46800" anchor="ctr" anchorCtr="0">
            <a:noAutofit/>
          </a:bodyPr>
          <a:lstStyle/>
          <a:p>
            <a:pPr marL="0" marR="0" lvl="0" indent="0" algn="r" rtl="0">
              <a:lnSpc>
                <a:spcPct val="100000"/>
              </a:lnSpc>
              <a:spcBef>
                <a:spcPts val="0"/>
              </a:spcBef>
              <a:spcAft>
                <a:spcPts val="0"/>
              </a:spcAft>
              <a:buClr>
                <a:srgbClr val="FF3300"/>
              </a:buClr>
              <a:buSzPts val="4000"/>
              <a:buFont typeface="Arial"/>
              <a:buNone/>
            </a:pPr>
            <a:r>
              <a:rPr lang="en-US" sz="4000" b="1" i="1" u="none" strike="noStrike" cap="none">
                <a:solidFill>
                  <a:srgbClr val="FF3300"/>
                </a:solidFill>
                <a:latin typeface="Arial"/>
                <a:ea typeface="Arial"/>
                <a:cs typeface="Arial"/>
                <a:sym typeface="Arial"/>
              </a:rPr>
              <a:t>Показ-тренировка!!!</a:t>
            </a:r>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1188</Words>
  <Application>Microsoft Office PowerPoint</Application>
  <PresentationFormat>Экран (4:3)</PresentationFormat>
  <Paragraphs>81</Paragraphs>
  <Slides>17</Slides>
  <Notes>17</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17</vt:i4>
      </vt:variant>
    </vt:vector>
  </HeadingPairs>
  <TitlesOfParts>
    <vt:vector size="19" baseType="lpstr">
      <vt:lpstr>Arial</vt:lpstr>
      <vt:lpstr>Оформление по умолчанию</vt:lpstr>
      <vt:lpstr>«Стрельба из пневматического оружия» </vt:lpstr>
      <vt:lpstr>Меры безопасности при стрельбе</vt:lpstr>
      <vt:lpstr>Правильное положение указательного пальца</vt:lpstr>
      <vt:lpstr>НАЖАТИЕ НА СПУСКОВОЙ КРЮЧОК</vt:lpstr>
      <vt:lpstr>Способы нажатия на спусковой крючок</vt:lpstr>
      <vt:lpstr>Презентация PowerPoint</vt:lpstr>
      <vt:lpstr>Совмещение</vt:lpstr>
      <vt:lpstr>Средняя точка попаданий</vt:lpstr>
      <vt:lpstr>Правильное прицеливание</vt:lpstr>
      <vt:lpstr>Ошибки при прицеливании</vt:lpstr>
      <vt:lpstr>Правила прицеливания</vt:lpstr>
      <vt:lpstr>Ошибки при прицеливании и их влияние на картину попаданий</vt:lpstr>
      <vt:lpstr>Изготовка для стрельбы сидя за столом </vt:lpstr>
      <vt:lpstr>Для позиции "сидя"</vt:lpstr>
      <vt:lpstr>Тренировка навыков по обработке спуска</vt:lpstr>
      <vt:lpstr>Определение ведущего глаза</vt:lpstr>
      <vt:lpstr>ОСОБЕННОСТИ РЕЖИМА ДЫХАНИЯ ПРИ СТРЕЛЬБЕ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«Стрельба из пневматического оружия» </dc:title>
  <cp:lastModifiedBy>Sergey</cp:lastModifiedBy>
  <cp:revision>1</cp:revision>
  <dcterms:modified xsi:type="dcterms:W3CDTF">2021-10-18T08:47:18Z</dcterms:modified>
</cp:coreProperties>
</file>